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Roboto"/>
      <p:regular r:id="rId19"/>
      <p:bold r:id="rId20"/>
      <p:italic r:id="rId21"/>
      <p:boldItalic r:id="rId22"/>
    </p:embeddedFont>
    <p:embeddedFont>
      <p:font typeface="Merriweather"/>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7" roundtripDataSignature="AMtx7mjtHDwtUNlk5ceN1fOUIhTCAF53g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Ben Holmes"/>
  <p:cmAuthor clrIdx="1" id="1" initials="" lastIdx="1" name="Sharon O'Kan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Merriweather-bold.fntdata"/><Relationship Id="rId23" Type="http://schemas.openxmlformats.org/officeDocument/2006/relationships/font" Target="fonts/Merriweath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Merriweather-boldItalic.fntdata"/><Relationship Id="rId25" Type="http://schemas.openxmlformats.org/officeDocument/2006/relationships/font" Target="fonts/Merriweather-italic.fntdata"/><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Roboto-regular.fntdata"/><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6-14T04:06:35.005">
    <p:pos x="196" y="957"/>
    <p:text>What stage is this?</p:text>
    <p:extLst>
      <p:ext uri="{C676402C-5697-4E1C-873F-D02D1690AC5C}">
        <p15:threadingInfo timeZoneBias="0"/>
      </p:ext>
      <p:ext uri="http://customooxmlschemas.google.com/">
        <go:slidesCustomData xmlns:go="http://customooxmlschemas.google.com/" commentPostId="AAAAzJPrCGk"/>
      </p:ext>
    </p:extLst>
  </p:cm>
  <p:cm authorId="1" idx="1" dt="2023-06-14T04:06:35.005">
    <p:pos x="196" y="957"/>
    <p:text>Stage 4 &amp; 5</p:text>
    <p:extLst>
      <p:ext uri="{C676402C-5697-4E1C-873F-D02D1690AC5C}">
        <p15:threadingInfo timeZoneBias="0">
          <p15:parentCm authorId="0" idx="1"/>
        </p15:threadingInfo>
      </p:ext>
      <p:ext uri="http://customooxmlschemas.google.com/">
        <go:slidesCustomData xmlns:go="http://customooxmlschemas.google.com/" commentPostId="AAAAzJVgHT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50b4980f6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50b4980f6f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0b4980f6f_0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50b4980f6f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50b4980f6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250b4980f6f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26ec40dd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226ec40dd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50b4980f6f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g250b4980f6f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 name="Google Shape;12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0b4980f6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50b4980f6f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10"/>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10"/>
          <p:cNvSpPr txBox="1"/>
          <p:nvPr>
            <p:ph type="ctrTitle"/>
          </p:nvPr>
        </p:nvSpPr>
        <p:spPr>
          <a:xfrm>
            <a:off x="311700" y="539725"/>
            <a:ext cx="8520600" cy="1282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2" name="Google Shape;12;p10"/>
          <p:cNvSpPr txBox="1"/>
          <p:nvPr>
            <p:ph idx="1" type="subTitle"/>
          </p:nvPr>
        </p:nvSpPr>
        <p:spPr>
          <a:xfrm>
            <a:off x="311700" y="1878560"/>
            <a:ext cx="4242600" cy="738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9"/>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9"/>
          <p:cNvSpPr txBox="1"/>
          <p:nvPr>
            <p:ph idx="1" type="body"/>
          </p:nvPr>
        </p:nvSpPr>
        <p:spPr>
          <a:xfrm>
            <a:off x="311700" y="4521400"/>
            <a:ext cx="7979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5" name="Google Shape;5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6" name="Shape 56"/>
        <p:cNvGrpSpPr/>
        <p:nvPr/>
      </p:nvGrpSpPr>
      <p:grpSpPr>
        <a:xfrm>
          <a:off x="0" y="0"/>
          <a:ext cx="0" cy="0"/>
          <a:chOff x="0" y="0"/>
          <a:chExt cx="0" cy="0"/>
        </a:xfrm>
      </p:grpSpPr>
      <p:sp>
        <p:nvSpPr>
          <p:cNvPr id="57" name="Google Shape;57;p20"/>
          <p:cNvSpPr txBox="1"/>
          <p:nvPr>
            <p:ph hasCustomPrompt="1" type="title"/>
          </p:nvPr>
        </p:nvSpPr>
        <p:spPr>
          <a:xfrm>
            <a:off x="311750" y="831175"/>
            <a:ext cx="5334900" cy="1244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58" name="Google Shape;58;p20"/>
          <p:cNvSpPr txBox="1"/>
          <p:nvPr>
            <p:ph idx="1" type="body"/>
          </p:nvPr>
        </p:nvSpPr>
        <p:spPr>
          <a:xfrm>
            <a:off x="311700" y="2121425"/>
            <a:ext cx="5334900" cy="942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accent2"/>
              </a:buClr>
              <a:buSzPts val="1300"/>
              <a:buChar char="●"/>
              <a:defRPr>
                <a:solidFill>
                  <a:schemeClr val="accent2"/>
                </a:solidFill>
              </a:defRPr>
            </a:lvl1pPr>
            <a:lvl2pPr indent="-298450" lvl="1" marL="914400" algn="l">
              <a:lnSpc>
                <a:spcPct val="115000"/>
              </a:lnSpc>
              <a:spcBef>
                <a:spcPts val="0"/>
              </a:spcBef>
              <a:spcAft>
                <a:spcPts val="0"/>
              </a:spcAft>
              <a:buClr>
                <a:schemeClr val="accent2"/>
              </a:buClr>
              <a:buSzPts val="1100"/>
              <a:buChar char="○"/>
              <a:defRPr>
                <a:solidFill>
                  <a:schemeClr val="accent2"/>
                </a:solidFill>
              </a:defRPr>
            </a:lvl2pPr>
            <a:lvl3pPr indent="-298450" lvl="2" marL="1371600" algn="l">
              <a:lnSpc>
                <a:spcPct val="115000"/>
              </a:lnSpc>
              <a:spcBef>
                <a:spcPts val="0"/>
              </a:spcBef>
              <a:spcAft>
                <a:spcPts val="0"/>
              </a:spcAft>
              <a:buClr>
                <a:schemeClr val="accent2"/>
              </a:buClr>
              <a:buSzPts val="1100"/>
              <a:buChar char="■"/>
              <a:defRPr>
                <a:solidFill>
                  <a:schemeClr val="accent2"/>
                </a:solidFill>
              </a:defRPr>
            </a:lvl3pPr>
            <a:lvl4pPr indent="-298450" lvl="3" marL="1828800" algn="l">
              <a:lnSpc>
                <a:spcPct val="115000"/>
              </a:lnSpc>
              <a:spcBef>
                <a:spcPts val="0"/>
              </a:spcBef>
              <a:spcAft>
                <a:spcPts val="0"/>
              </a:spcAft>
              <a:buClr>
                <a:schemeClr val="accent2"/>
              </a:buClr>
              <a:buSzPts val="1100"/>
              <a:buChar char="●"/>
              <a:defRPr>
                <a:solidFill>
                  <a:schemeClr val="accent2"/>
                </a:solidFill>
              </a:defRPr>
            </a:lvl4pPr>
            <a:lvl5pPr indent="-298450" lvl="4" marL="2286000" algn="l">
              <a:lnSpc>
                <a:spcPct val="115000"/>
              </a:lnSpc>
              <a:spcBef>
                <a:spcPts val="0"/>
              </a:spcBef>
              <a:spcAft>
                <a:spcPts val="0"/>
              </a:spcAft>
              <a:buClr>
                <a:schemeClr val="accent2"/>
              </a:buClr>
              <a:buSzPts val="1100"/>
              <a:buChar char="○"/>
              <a:defRPr>
                <a:solidFill>
                  <a:schemeClr val="accent2"/>
                </a:solidFill>
              </a:defRPr>
            </a:lvl5pPr>
            <a:lvl6pPr indent="-298450" lvl="5" marL="2743200" algn="l">
              <a:lnSpc>
                <a:spcPct val="115000"/>
              </a:lnSpc>
              <a:spcBef>
                <a:spcPts val="0"/>
              </a:spcBef>
              <a:spcAft>
                <a:spcPts val="0"/>
              </a:spcAft>
              <a:buClr>
                <a:schemeClr val="accent2"/>
              </a:buClr>
              <a:buSzPts val="1100"/>
              <a:buChar char="■"/>
              <a:defRPr>
                <a:solidFill>
                  <a:schemeClr val="accent2"/>
                </a:solidFill>
              </a:defRPr>
            </a:lvl6pPr>
            <a:lvl7pPr indent="-298450" lvl="6" marL="3200400" algn="l">
              <a:lnSpc>
                <a:spcPct val="115000"/>
              </a:lnSpc>
              <a:spcBef>
                <a:spcPts val="0"/>
              </a:spcBef>
              <a:spcAft>
                <a:spcPts val="0"/>
              </a:spcAft>
              <a:buClr>
                <a:schemeClr val="accent2"/>
              </a:buClr>
              <a:buSzPts val="1100"/>
              <a:buChar char="●"/>
              <a:defRPr>
                <a:solidFill>
                  <a:schemeClr val="accent2"/>
                </a:solidFill>
              </a:defRPr>
            </a:lvl7pPr>
            <a:lvl8pPr indent="-298450" lvl="7" marL="3657600" algn="l">
              <a:lnSpc>
                <a:spcPct val="115000"/>
              </a:lnSpc>
              <a:spcBef>
                <a:spcPts val="0"/>
              </a:spcBef>
              <a:spcAft>
                <a:spcPts val="0"/>
              </a:spcAft>
              <a:buClr>
                <a:schemeClr val="accent2"/>
              </a:buClr>
              <a:buSzPts val="1100"/>
              <a:buChar char="○"/>
              <a:defRPr>
                <a:solidFill>
                  <a:schemeClr val="accent2"/>
                </a:solidFill>
              </a:defRPr>
            </a:lvl8pPr>
            <a:lvl9pPr indent="-298450" lvl="8" marL="4114800" algn="l">
              <a:lnSpc>
                <a:spcPct val="115000"/>
              </a:lnSpc>
              <a:spcBef>
                <a:spcPts val="0"/>
              </a:spcBef>
              <a:spcAft>
                <a:spcPts val="0"/>
              </a:spcAft>
              <a:buClr>
                <a:schemeClr val="accent2"/>
              </a:buClr>
              <a:buSzPts val="1100"/>
              <a:buChar char="■"/>
              <a:defRPr>
                <a:solidFill>
                  <a:schemeClr val="accent2"/>
                </a:solidFill>
              </a:defRPr>
            </a:lvl9pPr>
          </a:lstStyle>
          <a:p/>
        </p:txBody>
      </p:sp>
      <p:sp>
        <p:nvSpPr>
          <p:cNvPr id="59" name="Google Shape;5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 name="Shape 14"/>
        <p:cNvGrpSpPr/>
        <p:nvPr/>
      </p:nvGrpSpPr>
      <p:grpSpPr>
        <a:xfrm>
          <a:off x="0" y="0"/>
          <a:ext cx="0" cy="0"/>
          <a:chOff x="0" y="0"/>
          <a:chExt cx="0" cy="0"/>
        </a:xfrm>
      </p:grpSpPr>
      <p:sp>
        <p:nvSpPr>
          <p:cNvPr id="15" name="Google Shape;15;p13"/>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3"/>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7" name="Google Shape;1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 name="Shape 18"/>
        <p:cNvGrpSpPr/>
        <p:nvPr/>
      </p:nvGrpSpPr>
      <p:grpSpPr>
        <a:xfrm>
          <a:off x="0" y="0"/>
          <a:ext cx="0" cy="0"/>
          <a:chOff x="0" y="0"/>
          <a:chExt cx="0" cy="0"/>
        </a:xfrm>
      </p:grpSpPr>
      <p:sp>
        <p:nvSpPr>
          <p:cNvPr id="19" name="Google Shape;19;p14"/>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14"/>
          <p:cNvSpPr txBox="1"/>
          <p:nvPr>
            <p:ph type="title"/>
          </p:nvPr>
        </p:nvSpPr>
        <p:spPr>
          <a:xfrm>
            <a:off x="311300" y="500925"/>
            <a:ext cx="3704400" cy="204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1" name="Google Shape;21;p14"/>
          <p:cNvSpPr txBox="1"/>
          <p:nvPr>
            <p:ph idx="1" type="subTitle"/>
          </p:nvPr>
        </p:nvSpPr>
        <p:spPr>
          <a:xfrm>
            <a:off x="304800" y="2626725"/>
            <a:ext cx="3704400" cy="92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p:txBody>
      </p:sp>
      <p:sp>
        <p:nvSpPr>
          <p:cNvPr id="22" name="Google Shape;22;p14"/>
          <p:cNvSpPr txBox="1"/>
          <p:nvPr>
            <p:ph idx="2" type="body"/>
          </p:nvPr>
        </p:nvSpPr>
        <p:spPr>
          <a:xfrm>
            <a:off x="4879025" y="500925"/>
            <a:ext cx="3954000" cy="4111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3" name="Google Shape;2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1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16"/>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7" name="Google Shape;27;p16"/>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8" name="Google Shape;28;p16"/>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9" name="Google Shape;2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12"/>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12"/>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33" name="Google Shape;33;p12"/>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34" name="Google Shape;34;p12"/>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5" name="Google Shape;35;p12"/>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6" name="Google Shape;36;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9" name="Shape 39"/>
        <p:cNvGrpSpPr/>
        <p:nvPr/>
      </p:nvGrpSpPr>
      <p:grpSpPr>
        <a:xfrm>
          <a:off x="0" y="0"/>
          <a:ext cx="0" cy="0"/>
          <a:chOff x="0" y="0"/>
          <a:chExt cx="0" cy="0"/>
        </a:xfrm>
      </p:grpSpPr>
      <p:sp>
        <p:nvSpPr>
          <p:cNvPr id="40" name="Google Shape;40;p15"/>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41" name="Google Shape;41;p15"/>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42" name="Google Shape;42;p15"/>
          <p:cNvSpPr txBox="1"/>
          <p:nvPr>
            <p:ph type="title"/>
          </p:nvPr>
        </p:nvSpPr>
        <p:spPr>
          <a:xfrm>
            <a:off x="311700" y="539725"/>
            <a:ext cx="8520600" cy="1282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43" name="Google Shape;4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sp>
        <p:nvSpPr>
          <p:cNvPr id="45" name="Google Shape;45;p1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17"/>
          <p:cNvSpPr txBox="1"/>
          <p:nvPr>
            <p:ph type="title"/>
          </p:nvPr>
        </p:nvSpPr>
        <p:spPr>
          <a:xfrm>
            <a:off x="311725" y="500925"/>
            <a:ext cx="3127500" cy="1829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7" name="Google Shape;47;p17"/>
          <p:cNvSpPr txBox="1"/>
          <p:nvPr>
            <p:ph idx="1" type="body"/>
          </p:nvPr>
        </p:nvSpPr>
        <p:spPr>
          <a:xfrm>
            <a:off x="311700" y="2390650"/>
            <a:ext cx="3127500" cy="229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accent2"/>
              </a:buClr>
              <a:buSzPts val="1300"/>
              <a:buChar char="●"/>
              <a:defRPr>
                <a:solidFill>
                  <a:schemeClr val="accent2"/>
                </a:solidFill>
              </a:defRPr>
            </a:lvl1pPr>
            <a:lvl2pPr indent="-298450" lvl="1" marL="914400" algn="l">
              <a:lnSpc>
                <a:spcPct val="115000"/>
              </a:lnSpc>
              <a:spcBef>
                <a:spcPts val="0"/>
              </a:spcBef>
              <a:spcAft>
                <a:spcPts val="0"/>
              </a:spcAft>
              <a:buClr>
                <a:schemeClr val="accent2"/>
              </a:buClr>
              <a:buSzPts val="1100"/>
              <a:buChar char="○"/>
              <a:defRPr>
                <a:solidFill>
                  <a:schemeClr val="accent2"/>
                </a:solidFill>
              </a:defRPr>
            </a:lvl2pPr>
            <a:lvl3pPr indent="-298450" lvl="2" marL="1371600" algn="l">
              <a:lnSpc>
                <a:spcPct val="115000"/>
              </a:lnSpc>
              <a:spcBef>
                <a:spcPts val="0"/>
              </a:spcBef>
              <a:spcAft>
                <a:spcPts val="0"/>
              </a:spcAft>
              <a:buClr>
                <a:schemeClr val="accent2"/>
              </a:buClr>
              <a:buSzPts val="1100"/>
              <a:buChar char="■"/>
              <a:defRPr>
                <a:solidFill>
                  <a:schemeClr val="accent2"/>
                </a:solidFill>
              </a:defRPr>
            </a:lvl3pPr>
            <a:lvl4pPr indent="-298450" lvl="3" marL="1828800" algn="l">
              <a:lnSpc>
                <a:spcPct val="115000"/>
              </a:lnSpc>
              <a:spcBef>
                <a:spcPts val="0"/>
              </a:spcBef>
              <a:spcAft>
                <a:spcPts val="0"/>
              </a:spcAft>
              <a:buClr>
                <a:schemeClr val="accent2"/>
              </a:buClr>
              <a:buSzPts val="1100"/>
              <a:buChar char="●"/>
              <a:defRPr>
                <a:solidFill>
                  <a:schemeClr val="accent2"/>
                </a:solidFill>
              </a:defRPr>
            </a:lvl4pPr>
            <a:lvl5pPr indent="-298450" lvl="4" marL="2286000" algn="l">
              <a:lnSpc>
                <a:spcPct val="115000"/>
              </a:lnSpc>
              <a:spcBef>
                <a:spcPts val="0"/>
              </a:spcBef>
              <a:spcAft>
                <a:spcPts val="0"/>
              </a:spcAft>
              <a:buClr>
                <a:schemeClr val="accent2"/>
              </a:buClr>
              <a:buSzPts val="1100"/>
              <a:buChar char="○"/>
              <a:defRPr>
                <a:solidFill>
                  <a:schemeClr val="accent2"/>
                </a:solidFill>
              </a:defRPr>
            </a:lvl5pPr>
            <a:lvl6pPr indent="-298450" lvl="5" marL="2743200" algn="l">
              <a:lnSpc>
                <a:spcPct val="115000"/>
              </a:lnSpc>
              <a:spcBef>
                <a:spcPts val="0"/>
              </a:spcBef>
              <a:spcAft>
                <a:spcPts val="0"/>
              </a:spcAft>
              <a:buClr>
                <a:schemeClr val="accent2"/>
              </a:buClr>
              <a:buSzPts val="1100"/>
              <a:buChar char="■"/>
              <a:defRPr>
                <a:solidFill>
                  <a:schemeClr val="accent2"/>
                </a:solidFill>
              </a:defRPr>
            </a:lvl6pPr>
            <a:lvl7pPr indent="-298450" lvl="6" marL="3200400" algn="l">
              <a:lnSpc>
                <a:spcPct val="115000"/>
              </a:lnSpc>
              <a:spcBef>
                <a:spcPts val="0"/>
              </a:spcBef>
              <a:spcAft>
                <a:spcPts val="0"/>
              </a:spcAft>
              <a:buClr>
                <a:schemeClr val="accent2"/>
              </a:buClr>
              <a:buSzPts val="1100"/>
              <a:buChar char="●"/>
              <a:defRPr>
                <a:solidFill>
                  <a:schemeClr val="accent2"/>
                </a:solidFill>
              </a:defRPr>
            </a:lvl7pPr>
            <a:lvl8pPr indent="-298450" lvl="7" marL="3657600" algn="l">
              <a:lnSpc>
                <a:spcPct val="115000"/>
              </a:lnSpc>
              <a:spcBef>
                <a:spcPts val="0"/>
              </a:spcBef>
              <a:spcAft>
                <a:spcPts val="0"/>
              </a:spcAft>
              <a:buClr>
                <a:schemeClr val="accent2"/>
              </a:buClr>
              <a:buSzPts val="1100"/>
              <a:buChar char="○"/>
              <a:defRPr>
                <a:solidFill>
                  <a:schemeClr val="accent2"/>
                </a:solidFill>
              </a:defRPr>
            </a:lvl8pPr>
            <a:lvl9pPr indent="-298450" lvl="8" marL="4114800" algn="l">
              <a:lnSpc>
                <a:spcPct val="115000"/>
              </a:lnSpc>
              <a:spcBef>
                <a:spcPts val="0"/>
              </a:spcBef>
              <a:spcAft>
                <a:spcPts val="0"/>
              </a:spcAft>
              <a:buClr>
                <a:schemeClr val="accent2"/>
              </a:buClr>
              <a:buSzPts val="1100"/>
              <a:buChar char="■"/>
              <a:defRPr>
                <a:solidFill>
                  <a:schemeClr val="accent2"/>
                </a:solidFill>
              </a:defRPr>
            </a:lvl9pPr>
          </a:lstStyle>
          <a:p/>
        </p:txBody>
      </p:sp>
      <p:sp>
        <p:nvSpPr>
          <p:cNvPr id="48" name="Google Shape;4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9" name="Shape 49"/>
        <p:cNvGrpSpPr/>
        <p:nvPr/>
      </p:nvGrpSpPr>
      <p:grpSpPr>
        <a:xfrm>
          <a:off x="0" y="0"/>
          <a:ext cx="0" cy="0"/>
          <a:chOff x="0" y="0"/>
          <a:chExt cx="0" cy="0"/>
        </a:xfrm>
      </p:grpSpPr>
      <p:sp>
        <p:nvSpPr>
          <p:cNvPr id="50" name="Google Shape;50;p18"/>
          <p:cNvSpPr txBox="1"/>
          <p:nvPr>
            <p:ph type="title"/>
          </p:nvPr>
        </p:nvSpPr>
        <p:spPr>
          <a:xfrm>
            <a:off x="311675" y="798600"/>
            <a:ext cx="6247800" cy="3546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51" name="Google Shape;5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2pPr>
            <a:lvl3pPr lvl="2"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3pPr>
            <a:lvl4pPr lvl="3"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4pPr>
            <a:lvl5pPr lvl="4"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5pPr>
            <a:lvl6pPr lvl="5"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6pPr>
            <a:lvl7pPr lvl="6"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7pPr>
            <a:lvl8pPr lvl="7"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8pPr>
            <a:lvl9pPr lvl="8"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9pPr>
          </a:lstStyle>
          <a:p/>
        </p:txBody>
      </p:sp>
      <p:sp>
        <p:nvSpPr>
          <p:cNvPr id="7" name="Google Shape;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Roboto"/>
              <a:buChar char="●"/>
              <a:defRPr b="0" i="0" sz="1300" u="none" cap="none" strike="noStrike">
                <a:solidFill>
                  <a:schemeClr val="dk2"/>
                </a:solidFill>
                <a:latin typeface="Roboto"/>
                <a:ea typeface="Roboto"/>
                <a:cs typeface="Roboto"/>
                <a:sym typeface="Roboto"/>
              </a:defRPr>
            </a:lvl1pPr>
            <a:lvl2pPr indent="-298450" lvl="1" marL="9144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2pPr>
            <a:lvl3pPr indent="-298450" lvl="2" marL="13716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3pPr>
            <a:lvl4pPr indent="-298450" lvl="3" marL="18288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4pPr>
            <a:lvl5pPr indent="-298450" lvl="4" marL="22860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5pPr>
            <a:lvl6pPr indent="-298450" lvl="5" marL="27432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6pPr>
            <a:lvl7pPr indent="-298450" lvl="6" marL="32004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7pPr>
            <a:lvl8pPr indent="-298450" lvl="7" marL="36576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8pPr>
            <a:lvl9pPr indent="-298450" lvl="8" marL="41148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9pPr>
          </a:lstStyle>
          <a:p/>
        </p:txBody>
      </p:sp>
      <p:sp>
        <p:nvSpPr>
          <p:cNvPr id="8" name="Google Shape;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omments" Target="../comments/commen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34.png"/><Relationship Id="rId13" Type="http://schemas.openxmlformats.org/officeDocument/2006/relationships/image" Target="../media/image29.png"/><Relationship Id="rId12"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mailto:sharon.okane@piefa.edu.au" TargetMode="External"/><Relationship Id="rId4" Type="http://schemas.openxmlformats.org/officeDocument/2006/relationships/image" Target="../media/image4.png"/><Relationship Id="rId9" Type="http://schemas.openxmlformats.org/officeDocument/2006/relationships/image" Target="../media/image26.png"/><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37.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35.png"/><Relationship Id="rId7" Type="http://schemas.openxmlformats.org/officeDocument/2006/relationships/image" Target="../media/image2.png"/><Relationship Id="rId8"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
          <p:cNvSpPr txBox="1"/>
          <p:nvPr>
            <p:ph type="ctrTitle"/>
          </p:nvPr>
        </p:nvSpPr>
        <p:spPr>
          <a:xfrm>
            <a:off x="209700" y="182150"/>
            <a:ext cx="8724600" cy="1282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600"/>
              <a:buNone/>
            </a:pPr>
            <a:r>
              <a:rPr lang="en-AU"/>
              <a:t>PIEFA/ SFIRP </a:t>
            </a:r>
            <a:endParaRPr/>
          </a:p>
          <a:p>
            <a:pPr indent="0" lvl="0" marL="0" rtl="0" algn="ctr">
              <a:lnSpc>
                <a:spcPct val="100000"/>
              </a:lnSpc>
              <a:spcBef>
                <a:spcPts val="0"/>
              </a:spcBef>
              <a:spcAft>
                <a:spcPts val="0"/>
              </a:spcAft>
              <a:buSzPts val="3600"/>
              <a:buNone/>
            </a:pPr>
            <a:r>
              <a:rPr lang="en-AU" sz="2800"/>
              <a:t>Exploring Drones In Agriculture!</a:t>
            </a:r>
            <a:endParaRPr sz="2800"/>
          </a:p>
        </p:txBody>
      </p:sp>
      <p:sp>
        <p:nvSpPr>
          <p:cNvPr id="65" name="Google Shape;65;p1"/>
          <p:cNvSpPr txBox="1"/>
          <p:nvPr>
            <p:ph idx="1" type="subTitle"/>
          </p:nvPr>
        </p:nvSpPr>
        <p:spPr>
          <a:xfrm>
            <a:off x="1364250" y="1412225"/>
            <a:ext cx="6415500" cy="7383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1730"/>
              <a:buNone/>
            </a:pPr>
            <a:r>
              <a:rPr lang="en-AU" sz="2200"/>
              <a:t>Storm &amp; Flood Industry Recovery Program</a:t>
            </a:r>
            <a:endParaRPr sz="2200"/>
          </a:p>
        </p:txBody>
      </p:sp>
      <p:pic>
        <p:nvPicPr>
          <p:cNvPr id="66" name="Google Shape;66;p1"/>
          <p:cNvPicPr preferRelativeResize="0"/>
          <p:nvPr/>
        </p:nvPicPr>
        <p:blipFill rotWithShape="1">
          <a:blip r:embed="rId3">
            <a:alphaModFix/>
          </a:blip>
          <a:srcRect b="0" l="0" r="0" t="0"/>
          <a:stretch/>
        </p:blipFill>
        <p:spPr>
          <a:xfrm>
            <a:off x="151050" y="4140550"/>
            <a:ext cx="6329775" cy="1002950"/>
          </a:xfrm>
          <a:prstGeom prst="rect">
            <a:avLst/>
          </a:prstGeom>
          <a:noFill/>
          <a:ln>
            <a:noFill/>
          </a:ln>
        </p:spPr>
      </p:pic>
      <p:sp>
        <p:nvSpPr>
          <p:cNvPr id="67" name="Google Shape;67;p1"/>
          <p:cNvSpPr txBox="1"/>
          <p:nvPr/>
        </p:nvSpPr>
        <p:spPr>
          <a:xfrm>
            <a:off x="1975975" y="2433150"/>
            <a:ext cx="17178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Roboto"/>
                <a:ea typeface="Roboto"/>
                <a:cs typeface="Roboto"/>
                <a:sym typeface="Roboto"/>
              </a:rPr>
              <a:t>Farming for Climate Resilience </a:t>
            </a:r>
            <a:endParaRPr b="0" i="0" sz="14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Roboto"/>
                <a:ea typeface="Roboto"/>
                <a:cs typeface="Roboto"/>
                <a:sym typeface="Roboto"/>
              </a:rPr>
              <a:t>&amp; Productivity</a:t>
            </a:r>
            <a:endParaRPr b="0" i="0" sz="1400" u="none" cap="none" strike="noStrike">
              <a:solidFill>
                <a:srgbClr val="000000"/>
              </a:solidFill>
              <a:latin typeface="Roboto"/>
              <a:ea typeface="Roboto"/>
              <a:cs typeface="Roboto"/>
              <a:sym typeface="Roboto"/>
            </a:endParaRPr>
          </a:p>
        </p:txBody>
      </p:sp>
      <p:pic>
        <p:nvPicPr>
          <p:cNvPr id="68" name="Google Shape;68;p1"/>
          <p:cNvPicPr preferRelativeResize="0"/>
          <p:nvPr/>
        </p:nvPicPr>
        <p:blipFill rotWithShape="1">
          <a:blip r:embed="rId4">
            <a:alphaModFix/>
          </a:blip>
          <a:srcRect b="0" l="0" r="0" t="0"/>
          <a:stretch/>
        </p:blipFill>
        <p:spPr>
          <a:xfrm>
            <a:off x="490675" y="2059950"/>
            <a:ext cx="1485300" cy="1485300"/>
          </a:xfrm>
          <a:prstGeom prst="rect">
            <a:avLst/>
          </a:prstGeom>
          <a:noFill/>
          <a:ln>
            <a:noFill/>
          </a:ln>
        </p:spPr>
      </p:pic>
      <p:pic>
        <p:nvPicPr>
          <p:cNvPr id="69" name="Google Shape;69;p1"/>
          <p:cNvPicPr preferRelativeResize="0"/>
          <p:nvPr/>
        </p:nvPicPr>
        <p:blipFill rotWithShape="1">
          <a:blip r:embed="rId5">
            <a:alphaModFix/>
          </a:blip>
          <a:srcRect b="0" l="0" r="0" t="0"/>
          <a:stretch/>
        </p:blipFill>
        <p:spPr>
          <a:xfrm>
            <a:off x="7146425" y="3728450"/>
            <a:ext cx="1717675" cy="12478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50b4980f6f_0_46"/>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AU"/>
              <a:t>Agricultural Technology - </a:t>
            </a:r>
            <a:r>
              <a:rPr lang="en-AU" sz="2400"/>
              <a:t>Stage 4 &amp; 5</a:t>
            </a:r>
            <a:r>
              <a:rPr lang="en-AU"/>
              <a:t> </a:t>
            </a:r>
            <a:endParaRPr/>
          </a:p>
        </p:txBody>
      </p:sp>
      <p:sp>
        <p:nvSpPr>
          <p:cNvPr id="164" name="Google Shape;164;g250b4980f6f_0_46"/>
          <p:cNvSpPr txBox="1"/>
          <p:nvPr/>
        </p:nvSpPr>
        <p:spPr>
          <a:xfrm>
            <a:off x="144650" y="3266775"/>
            <a:ext cx="8718600" cy="243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200"/>
              <a:buFont typeface="Arial"/>
              <a:buNone/>
            </a:pPr>
            <a:r>
              <a:rPr b="1" i="0" lang="en-AU" sz="1200" u="none" cap="none" strike="noStrike">
                <a:solidFill>
                  <a:srgbClr val="000000"/>
                </a:solidFill>
                <a:latin typeface="Roboto"/>
                <a:ea typeface="Roboto"/>
                <a:cs typeface="Roboto"/>
                <a:sym typeface="Roboto"/>
              </a:rPr>
              <a:t>ACARA</a:t>
            </a:r>
            <a:endParaRPr b="1" i="0" sz="1200" u="none" cap="none" strike="noStrike">
              <a:solidFill>
                <a:srgbClr val="000000"/>
              </a:solidFill>
              <a:latin typeface="Roboto"/>
              <a:ea typeface="Roboto"/>
              <a:cs typeface="Roboto"/>
              <a:sym typeface="Roboto"/>
            </a:endParaRPr>
          </a:p>
          <a:p>
            <a:pPr indent="-304800" lvl="0" marL="457200" marR="0" rtl="0" algn="just">
              <a:lnSpc>
                <a:spcPct val="115000"/>
              </a:lnSpc>
              <a:spcBef>
                <a:spcPts val="1200"/>
              </a:spcBef>
              <a:spcAft>
                <a:spcPts val="0"/>
              </a:spcAft>
              <a:buClr>
                <a:srgbClr val="000000"/>
              </a:buClr>
              <a:buSzPts val="1200"/>
              <a:buFont typeface="Arial"/>
              <a:buChar char="●"/>
            </a:pPr>
            <a:r>
              <a:rPr b="0" i="0" lang="en-AU" sz="1200" u="sng" cap="none" strike="noStrike">
                <a:solidFill>
                  <a:srgbClr val="000000"/>
                </a:solidFill>
                <a:latin typeface="Roboto"/>
                <a:ea typeface="Roboto"/>
                <a:cs typeface="Roboto"/>
                <a:sym typeface="Roboto"/>
              </a:rPr>
              <a:t>Identify the impact</a:t>
            </a:r>
            <a:r>
              <a:rPr b="0" i="0" lang="en-AU" sz="1200" u="none" cap="none" strike="noStrike">
                <a:solidFill>
                  <a:srgbClr val="000000"/>
                </a:solidFill>
                <a:latin typeface="Roboto"/>
                <a:ea typeface="Roboto"/>
                <a:cs typeface="Roboto"/>
                <a:sym typeface="Roboto"/>
              </a:rPr>
              <a:t> of a range of cultures, including those of Aboriginal and/or Torres Strait Islander Peoples, on Australian agricultural production, for example: (ACTDEK040) - </a:t>
            </a:r>
            <a:r>
              <a:rPr b="1" i="0" lang="en-AU" sz="1200" u="none" cap="none" strike="noStrike">
                <a:solidFill>
                  <a:srgbClr val="000000"/>
                </a:solidFill>
                <a:latin typeface="Roboto"/>
                <a:ea typeface="Roboto"/>
                <a:cs typeface="Roboto"/>
                <a:sym typeface="Roboto"/>
              </a:rPr>
              <a:t>Aboriginal land management</a:t>
            </a:r>
            <a:r>
              <a:rPr b="0" i="0" lang="en-AU" sz="1200" u="none" cap="none" strike="noStrike">
                <a:solidFill>
                  <a:srgbClr val="000000"/>
                </a:solidFill>
                <a:latin typeface="Roboto"/>
                <a:ea typeface="Roboto"/>
                <a:cs typeface="Roboto"/>
                <a:sym typeface="Roboto"/>
              </a:rPr>
              <a:t> </a:t>
            </a:r>
            <a:endParaRPr b="0" i="0" sz="1200" u="none" cap="none" strike="noStrike">
              <a:solidFill>
                <a:srgbClr val="000000"/>
              </a:solidFill>
              <a:latin typeface="Roboto"/>
              <a:ea typeface="Roboto"/>
              <a:cs typeface="Roboto"/>
              <a:sym typeface="Roboto"/>
            </a:endParaRPr>
          </a:p>
          <a:p>
            <a:pPr indent="-304800" lvl="0" marL="457200" marR="0" rtl="0" algn="just">
              <a:lnSpc>
                <a:spcPct val="115000"/>
              </a:lnSpc>
              <a:spcBef>
                <a:spcPts val="0"/>
              </a:spcBef>
              <a:spcAft>
                <a:spcPts val="0"/>
              </a:spcAft>
              <a:buClr>
                <a:srgbClr val="000000"/>
              </a:buClr>
              <a:buSzPts val="1200"/>
              <a:buFont typeface="Arial"/>
              <a:buChar char="●"/>
            </a:pPr>
            <a:r>
              <a:rPr b="1" i="0" lang="en-AU" sz="1200" u="sng" cap="none" strike="noStrike">
                <a:solidFill>
                  <a:srgbClr val="000000"/>
                </a:solidFill>
                <a:latin typeface="Roboto"/>
                <a:ea typeface="Roboto"/>
                <a:cs typeface="Roboto"/>
                <a:sym typeface="Roboto"/>
              </a:rPr>
              <a:t>Research</a:t>
            </a:r>
            <a:r>
              <a:rPr b="1" i="0" lang="en-AU" sz="1200" u="none" cap="none" strike="noStrike">
                <a:solidFill>
                  <a:srgbClr val="000000"/>
                </a:solidFill>
                <a:latin typeface="Roboto"/>
                <a:ea typeface="Roboto"/>
                <a:cs typeface="Roboto"/>
                <a:sym typeface="Roboto"/>
              </a:rPr>
              <a:t> a range of current and future employment opportunities in agriculture</a:t>
            </a:r>
            <a:r>
              <a:rPr b="0" i="0" lang="en-AU" sz="1200" u="none" cap="none" strike="noStrike">
                <a:solidFill>
                  <a:srgbClr val="000000"/>
                </a:solidFill>
                <a:latin typeface="Roboto"/>
                <a:ea typeface="Roboto"/>
                <a:cs typeface="Roboto"/>
                <a:sym typeface="Roboto"/>
              </a:rPr>
              <a:t>, for example: – agricultural practices employing Aboriginal knowledge – operating unmanned aerial vehicles (UAV, Drones) – precision farming and Global Positioning System (GPS) technologies · evaluate the impact of current technologies on sustainability, for example: (ACTDEK041, ACTDEK044, ACTDEP051) – precision farming</a:t>
            </a:r>
            <a:r>
              <a:rPr b="0" i="0" lang="en-AU"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165" name="Google Shape;165;g250b4980f6f_0_46"/>
          <p:cNvPicPr preferRelativeResize="0"/>
          <p:nvPr/>
        </p:nvPicPr>
        <p:blipFill rotWithShape="1">
          <a:blip r:embed="rId3">
            <a:alphaModFix/>
          </a:blip>
          <a:srcRect b="13863" l="5158" r="9" t="14677"/>
          <a:stretch/>
        </p:blipFill>
        <p:spPr>
          <a:xfrm>
            <a:off x="5900275" y="1549775"/>
            <a:ext cx="3156225" cy="1784351"/>
          </a:xfrm>
          <a:prstGeom prst="rect">
            <a:avLst/>
          </a:prstGeom>
          <a:noFill/>
          <a:ln>
            <a:noFill/>
          </a:ln>
        </p:spPr>
      </p:pic>
      <p:sp>
        <p:nvSpPr>
          <p:cNvPr id="166" name="Google Shape;166;g250b4980f6f_0_46"/>
          <p:cNvSpPr txBox="1"/>
          <p:nvPr/>
        </p:nvSpPr>
        <p:spPr>
          <a:xfrm>
            <a:off x="144650" y="1410375"/>
            <a:ext cx="5672100" cy="1856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200"/>
              <a:buFont typeface="Arial"/>
              <a:buNone/>
            </a:pP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9"/>
                  </a:ext>
                </a:extLst>
              </a:rPr>
              <a:t>AGLS-10</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0"/>
                  </a:ext>
                </a:extLst>
              </a:rPr>
              <a:t> uses information and communication technologies to </a:t>
            </a:r>
            <a:r>
              <a:rPr b="0" i="0" lang="en-AU" sz="1200" u="sng" cap="none" strike="noStrike">
                <a:solidFill>
                  <a:srgbClr val="000000"/>
                </a:solidFill>
                <a:latin typeface="Roboto"/>
                <a:ea typeface="Roboto"/>
                <a:cs typeface="Roboto"/>
                <a:sym typeface="Roboto"/>
                <a:extLst>
                  <a:ext uri="http://customooxmlschemas.google.com/">
                    <go:slidesCustomData xmlns:go="http://customooxmlschemas.google.com/" textRoundtripDataId="71"/>
                  </a:ext>
                </a:extLst>
              </a:rPr>
              <a:t>collect, organise and present information</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2"/>
                  </a:ext>
                </a:extLst>
              </a:rPr>
              <a:t> related to an agricultural enterprise</a:t>
            </a:r>
            <a:endParaRPr b="0" i="0"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3"/>
                </a:ext>
              </a:extLst>
            </a:endParaRPr>
          </a:p>
          <a:p>
            <a:pPr indent="0" lvl="0" marL="0" marR="0" rtl="0" algn="just">
              <a:lnSpc>
                <a:spcPct val="115000"/>
              </a:lnSpc>
              <a:spcBef>
                <a:spcPts val="0"/>
              </a:spcBef>
              <a:spcAft>
                <a:spcPts val="0"/>
              </a:spcAft>
              <a:buClr>
                <a:srgbClr val="000000"/>
              </a:buClr>
              <a:buSzPts val="1200"/>
              <a:buFont typeface="Arial"/>
              <a:buNone/>
            </a:pP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4"/>
                  </a:ext>
                </a:extLst>
              </a:rPr>
              <a:t>AG4-12</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5"/>
                  </a:ext>
                </a:extLst>
              </a:rPr>
              <a:t> </a:t>
            </a:r>
            <a:r>
              <a:rPr b="0" i="0" lang="en-AU" sz="1200" u="sng" cap="none" strike="noStrike">
                <a:solidFill>
                  <a:srgbClr val="000000"/>
                </a:solidFill>
                <a:latin typeface="Roboto"/>
                <a:ea typeface="Roboto"/>
                <a:cs typeface="Roboto"/>
                <a:sym typeface="Roboto"/>
                <a:extLst>
                  <a:ext uri="http://customooxmlschemas.google.com/">
                    <go:slidesCustomData xmlns:go="http://customooxmlschemas.google.com/" textRoundtripDataId="76"/>
                  </a:ext>
                </a:extLst>
              </a:rPr>
              <a:t>communicates</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7"/>
                  </a:ext>
                </a:extLst>
              </a:rPr>
              <a:t> experimental data using a range of information and communication technologies </a:t>
            </a:r>
            <a:endParaRPr b="0" i="0"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8"/>
                </a:ext>
              </a:extLst>
            </a:endParaRPr>
          </a:p>
          <a:p>
            <a:pPr indent="0" lvl="0" marL="0" marR="0" rtl="0" algn="just">
              <a:lnSpc>
                <a:spcPct val="115000"/>
              </a:lnSpc>
              <a:spcBef>
                <a:spcPts val="0"/>
              </a:spcBef>
              <a:spcAft>
                <a:spcPts val="0"/>
              </a:spcAft>
              <a:buClr>
                <a:srgbClr val="000000"/>
              </a:buClr>
              <a:buSzPts val="1200"/>
              <a:buFont typeface="Arial"/>
              <a:buNone/>
            </a:pP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79"/>
                  </a:ext>
                </a:extLst>
              </a:rPr>
              <a:t>AG5-11</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80"/>
                  </a:ext>
                </a:extLst>
              </a:rPr>
              <a:t> designs, undertakes, analyses and evaluates experiments and investigates problems in agricultural contexts</a:t>
            </a:r>
            <a:r>
              <a:rPr b="0" i="0" lang="en-AU" sz="1200" u="sng" cap="none" strike="noStrike">
                <a:solidFill>
                  <a:srgbClr val="000000"/>
                </a:solidFill>
                <a:latin typeface="Roboto"/>
                <a:ea typeface="Roboto"/>
                <a:cs typeface="Roboto"/>
                <a:sym typeface="Roboto"/>
                <a:extLst>
                  <a:ext uri="http://customooxmlschemas.google.com/">
                    <go:slidesCustomData xmlns:go="http://customooxmlschemas.google.com/" textRoundtripDataId="81"/>
                  </a:ext>
                </a:extLst>
              </a:rPr>
              <a:t> </a:t>
            </a:r>
            <a:endParaRPr b="0" i="0" sz="1200" u="sng" cap="none" strike="noStrike">
              <a:solidFill>
                <a:srgbClr val="000000"/>
              </a:solidFill>
              <a:latin typeface="Roboto"/>
              <a:ea typeface="Roboto"/>
              <a:cs typeface="Roboto"/>
              <a:sym typeface="Roboto"/>
              <a:extLst>
                <a:ext uri="http://customooxmlschemas.google.com/">
                  <go:slidesCustomData xmlns:go="http://customooxmlschemas.google.com/" textRoundtripDataId="82"/>
                </a:ext>
              </a:extLst>
            </a:endParaRPr>
          </a:p>
          <a:p>
            <a:pPr indent="0" lvl="0" marL="0" marR="0" rtl="0" algn="just">
              <a:lnSpc>
                <a:spcPct val="115000"/>
              </a:lnSpc>
              <a:spcBef>
                <a:spcPts val="0"/>
              </a:spcBef>
              <a:spcAft>
                <a:spcPts val="0"/>
              </a:spcAft>
              <a:buClr>
                <a:srgbClr val="000000"/>
              </a:buClr>
              <a:buSzPts val="1200"/>
              <a:buFont typeface="Arial"/>
              <a:buNone/>
            </a:pP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83"/>
                  </a:ext>
                </a:extLst>
              </a:rPr>
              <a:t>AG5-12</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84"/>
                  </a:ext>
                </a:extLst>
              </a:rPr>
              <a:t> </a:t>
            </a:r>
            <a:r>
              <a:rPr b="0" i="0" lang="en-AU" sz="1200" u="sng" cap="none" strike="noStrike">
                <a:solidFill>
                  <a:srgbClr val="000000"/>
                </a:solidFill>
                <a:latin typeface="Roboto"/>
                <a:ea typeface="Roboto"/>
                <a:cs typeface="Roboto"/>
                <a:sym typeface="Roboto"/>
              </a:rPr>
              <a:t>collects and analyses</a:t>
            </a:r>
            <a:r>
              <a:rPr b="0" i="0" lang="en-AU" sz="1200" u="none" cap="none" strike="noStrike">
                <a:solidFill>
                  <a:srgbClr val="000000"/>
                </a:solidFill>
                <a:latin typeface="Roboto"/>
                <a:ea typeface="Roboto"/>
                <a:cs typeface="Roboto"/>
                <a:sym typeface="Roboto"/>
              </a:rPr>
              <a:t> agricultural data and communicates results using a range of technologies</a:t>
            </a:r>
            <a:endParaRPr b="0" i="0" sz="1200" u="none" cap="none" strike="noStrike">
              <a:solidFill>
                <a:srgbClr val="000000"/>
              </a:solidFill>
              <a:latin typeface="Roboto"/>
              <a:ea typeface="Roboto"/>
              <a:cs typeface="Roboto"/>
              <a:sym typeface="Roboto"/>
            </a:endParaRPr>
          </a:p>
        </p:txBody>
      </p:sp>
      <p:pic>
        <p:nvPicPr>
          <p:cNvPr id="167" name="Google Shape;167;g250b4980f6f_0_46"/>
          <p:cNvPicPr preferRelativeResize="0"/>
          <p:nvPr/>
        </p:nvPicPr>
        <p:blipFill rotWithShape="1">
          <a:blip r:embed="rId4">
            <a:alphaModFix/>
          </a:blip>
          <a:srcRect b="0" l="0" r="0" t="0"/>
          <a:stretch/>
        </p:blipFill>
        <p:spPr>
          <a:xfrm>
            <a:off x="7386250" y="55650"/>
            <a:ext cx="1586725" cy="1152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50b4980f6f_0_120"/>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AU"/>
              <a:t>Science - </a:t>
            </a:r>
            <a:r>
              <a:rPr lang="en-AU" sz="2400"/>
              <a:t>Stage 4 &amp; 5</a:t>
            </a:r>
            <a:endParaRPr/>
          </a:p>
        </p:txBody>
      </p:sp>
      <p:pic>
        <p:nvPicPr>
          <p:cNvPr id="173" name="Google Shape;173;g250b4980f6f_0_120"/>
          <p:cNvPicPr preferRelativeResize="0"/>
          <p:nvPr/>
        </p:nvPicPr>
        <p:blipFill rotWithShape="1">
          <a:blip r:embed="rId4">
            <a:alphaModFix/>
          </a:blip>
          <a:srcRect b="0" l="0" r="0" t="0"/>
          <a:stretch/>
        </p:blipFill>
        <p:spPr>
          <a:xfrm>
            <a:off x="7386250" y="55650"/>
            <a:ext cx="1586725" cy="1152725"/>
          </a:xfrm>
          <a:prstGeom prst="rect">
            <a:avLst/>
          </a:prstGeom>
          <a:noFill/>
          <a:ln>
            <a:noFill/>
          </a:ln>
        </p:spPr>
      </p:pic>
      <p:sp>
        <p:nvSpPr>
          <p:cNvPr id="174" name="Google Shape;174;g250b4980f6f_0_120"/>
          <p:cNvSpPr txBox="1"/>
          <p:nvPr>
            <p:ph idx="4294967295" type="body"/>
          </p:nvPr>
        </p:nvSpPr>
        <p:spPr>
          <a:xfrm>
            <a:off x="311725" y="1520500"/>
            <a:ext cx="7777200" cy="3423300"/>
          </a:xfrm>
          <a:prstGeom prst="rect">
            <a:avLst/>
          </a:prstGeom>
          <a:noFill/>
          <a:ln>
            <a:noFill/>
          </a:ln>
        </p:spPr>
        <p:txBody>
          <a:bodyPr anchorCtr="0" anchor="t" bIns="91425" lIns="91425" spcFirstLastPara="1" rIns="91425" wrap="square" tIns="91425">
            <a:normAutofit fontScale="32500" lnSpcReduction="20000"/>
          </a:bodyPr>
          <a:lstStyle/>
          <a:p>
            <a:pPr indent="0" lvl="0" marL="0" rtl="0" algn="l">
              <a:lnSpc>
                <a:spcPct val="115000"/>
              </a:lnSpc>
              <a:spcBef>
                <a:spcPts val="0"/>
              </a:spcBef>
              <a:spcAft>
                <a:spcPts val="0"/>
              </a:spcAft>
              <a:buSzPct val="83333"/>
              <a:buNone/>
            </a:pPr>
            <a:r>
              <a:rPr b="1" lang="en-AU" sz="4800">
                <a:solidFill>
                  <a:srgbClr val="000000"/>
                </a:solidFill>
                <a:extLst>
                  <a:ext uri="http://customooxmlschemas.google.com/">
                    <go:slidesCustomData xmlns:go="http://customooxmlschemas.google.com/" textRoundtripDataId="85"/>
                  </a:ext>
                </a:extLst>
              </a:rPr>
              <a:t>Earth &amp; Space</a:t>
            </a:r>
            <a:endParaRPr b="1" sz="4800">
              <a:solidFill>
                <a:srgbClr val="000000"/>
              </a:solidFill>
              <a:extLst>
                <a:ext uri="http://customooxmlschemas.google.com/">
                  <go:slidesCustomData xmlns:go="http://customooxmlschemas.google.com/" textRoundtripDataId="86"/>
                </a:ext>
              </a:extLst>
            </a:endParaRPr>
          </a:p>
          <a:p>
            <a:pPr indent="0" lvl="0" marL="0" rtl="0" algn="just">
              <a:lnSpc>
                <a:spcPct val="115000"/>
              </a:lnSpc>
              <a:spcBef>
                <a:spcPts val="1200"/>
              </a:spcBef>
              <a:spcAft>
                <a:spcPts val="0"/>
              </a:spcAft>
              <a:buSzPct val="83333"/>
              <a:buNone/>
            </a:pPr>
            <a:r>
              <a:rPr b="1" lang="en-AU" sz="4800">
                <a:solidFill>
                  <a:srgbClr val="000000"/>
                </a:solidFill>
                <a:extLst>
                  <a:ext uri="http://customooxmlschemas.google.com/">
                    <go:slidesCustomData xmlns:go="http://customooxmlschemas.google.com/" textRoundtripDataId="87"/>
                  </a:ext>
                </a:extLst>
              </a:rPr>
              <a:t>LW2</a:t>
            </a:r>
            <a:r>
              <a:rPr lang="en-AU" sz="4800">
                <a:solidFill>
                  <a:srgbClr val="000000"/>
                </a:solidFill>
                <a:extLst>
                  <a:ext uri="http://customooxmlschemas.google.com/">
                    <go:slidesCustomData xmlns:go="http://customooxmlschemas.google.com/" textRoundtripDataId="88"/>
                  </a:ext>
                </a:extLst>
              </a:rPr>
              <a:t>  </a:t>
            </a:r>
            <a:r>
              <a:rPr lang="en-AU" sz="4800">
                <a:solidFill>
                  <a:srgbClr val="000000"/>
                </a:solidFill>
              </a:rPr>
              <a:t> </a:t>
            </a:r>
            <a:r>
              <a:rPr b="1" lang="en-AU" sz="4800">
                <a:solidFill>
                  <a:srgbClr val="000000"/>
                </a:solidFill>
              </a:rPr>
              <a:t>Conserving and maintaining the quality and sustainability of the environment requires scientific understanding of interactions within, the cycling of matter and the flow of energy through ecosystems.</a:t>
            </a:r>
            <a:endParaRPr sz="4800">
              <a:solidFill>
                <a:srgbClr val="000000"/>
              </a:solidFill>
            </a:endParaRPr>
          </a:p>
          <a:p>
            <a:pPr indent="0" lvl="0" marL="0" rtl="0" algn="just">
              <a:lnSpc>
                <a:spcPct val="100000"/>
              </a:lnSpc>
              <a:spcBef>
                <a:spcPts val="1200"/>
              </a:spcBef>
              <a:spcAft>
                <a:spcPts val="0"/>
              </a:spcAft>
              <a:buSzPct val="83333"/>
              <a:buNone/>
            </a:pPr>
            <a:r>
              <a:rPr lang="en-AU" sz="4800">
                <a:solidFill>
                  <a:srgbClr val="000000"/>
                </a:solidFill>
              </a:rPr>
              <a:t>e.   </a:t>
            </a:r>
            <a:r>
              <a:rPr b="1" lang="en-AU" sz="4800">
                <a:solidFill>
                  <a:srgbClr val="000000"/>
                </a:solidFill>
              </a:rPr>
              <a:t>assess ways that Aboriginal and Torres Strait Islander peoples' cultural practices and knowledge of the environment contribute to the conservation and management of sustainable ecosystems  </a:t>
            </a:r>
            <a:endParaRPr b="1" sz="4800">
              <a:solidFill>
                <a:srgbClr val="000000"/>
              </a:solidFill>
            </a:endParaRPr>
          </a:p>
          <a:p>
            <a:pPr indent="0" lvl="0" marL="0" rtl="0" algn="just">
              <a:lnSpc>
                <a:spcPct val="100000"/>
              </a:lnSpc>
              <a:spcBef>
                <a:spcPts val="1200"/>
              </a:spcBef>
              <a:spcAft>
                <a:spcPts val="0"/>
              </a:spcAft>
              <a:buSzPct val="83333"/>
              <a:buNone/>
            </a:pPr>
            <a:r>
              <a:rPr lang="en-AU" sz="4800">
                <a:solidFill>
                  <a:srgbClr val="000000"/>
                </a:solidFill>
              </a:rPr>
              <a:t>f.  </a:t>
            </a:r>
            <a:r>
              <a:rPr b="1" lang="en-AU" sz="4800">
                <a:solidFill>
                  <a:srgbClr val="000000"/>
                </a:solidFill>
              </a:rPr>
              <a:t>evaluate some examples in ecosystems, of strategies used to balance conserving, protecting and maintaining the quality and sustainability of the environment with human activities and needs  </a:t>
            </a:r>
            <a:r>
              <a:rPr lang="en-AU" sz="4800">
                <a:solidFill>
                  <a:srgbClr val="7F7F7F"/>
                </a:solidFill>
              </a:rPr>
              <a:t> </a:t>
            </a:r>
            <a:r>
              <a:rPr lang="en-AU" sz="4800">
                <a:solidFill>
                  <a:srgbClr val="000000"/>
                </a:solidFill>
              </a:rPr>
              <a:t> </a:t>
            </a:r>
            <a:endParaRPr sz="4800">
              <a:solidFill>
                <a:srgbClr val="000000"/>
              </a:solidFill>
            </a:endParaRPr>
          </a:p>
          <a:p>
            <a:pPr indent="0" lvl="0" marL="0" rtl="0" algn="just">
              <a:lnSpc>
                <a:spcPct val="100000"/>
              </a:lnSpc>
              <a:spcBef>
                <a:spcPts val="1200"/>
              </a:spcBef>
              <a:spcAft>
                <a:spcPts val="0"/>
              </a:spcAft>
              <a:buSzPct val="83333"/>
              <a:buNone/>
            </a:pPr>
            <a:r>
              <a:rPr lang="en-AU" sz="4800">
                <a:solidFill>
                  <a:srgbClr val="000000"/>
                </a:solidFill>
              </a:rPr>
              <a:t>Additional content: Investigate how models can be used to predict the changes in populations due to environmental changes, eg the impact of fire or flooding</a:t>
            </a:r>
            <a:endParaRPr sz="4800">
              <a:solidFill>
                <a:srgbClr val="000000"/>
              </a:solidFill>
            </a:endParaRPr>
          </a:p>
          <a:p>
            <a:pPr indent="0" lvl="0" marL="0" rtl="0" algn="just">
              <a:lnSpc>
                <a:spcPct val="100000"/>
              </a:lnSpc>
              <a:spcBef>
                <a:spcPts val="1200"/>
              </a:spcBef>
              <a:spcAft>
                <a:spcPts val="0"/>
              </a:spcAft>
              <a:buSzPct val="100000"/>
              <a:buNone/>
            </a:pPr>
            <a:r>
              <a:t/>
            </a:r>
            <a:endParaRPr sz="4000">
              <a:solidFill>
                <a:srgbClr val="7F7F7F"/>
              </a:solidFill>
            </a:endParaRPr>
          </a:p>
          <a:p>
            <a:pPr indent="0" lvl="0" marL="0" rtl="0" algn="just">
              <a:lnSpc>
                <a:spcPct val="100000"/>
              </a:lnSpc>
              <a:spcBef>
                <a:spcPts val="1200"/>
              </a:spcBef>
              <a:spcAft>
                <a:spcPts val="0"/>
              </a:spcAft>
              <a:buSzPct val="100000"/>
              <a:buNone/>
            </a:pPr>
            <a:r>
              <a:rPr lang="en-AU" sz="4000">
                <a:solidFill>
                  <a:srgbClr val="7F7F7F"/>
                </a:solidFill>
              </a:rPr>
              <a:t> </a:t>
            </a:r>
            <a:r>
              <a:rPr lang="en-AU" sz="4000">
                <a:solidFill>
                  <a:srgbClr val="000000"/>
                </a:solidFill>
              </a:rPr>
              <a:t> </a:t>
            </a:r>
            <a:endParaRPr sz="4000">
              <a:solidFill>
                <a:srgbClr val="000000"/>
              </a:solidFill>
            </a:endParaRPr>
          </a:p>
          <a:p>
            <a:pPr indent="0" lvl="0" marL="0" rtl="0" algn="l">
              <a:lnSpc>
                <a:spcPct val="100000"/>
              </a:lnSpc>
              <a:spcBef>
                <a:spcPts val="1200"/>
              </a:spcBef>
              <a:spcAft>
                <a:spcPts val="1200"/>
              </a:spcAft>
              <a:buSzPct val="100000"/>
              <a:buNone/>
            </a:pPr>
            <a:r>
              <a:t/>
            </a:r>
            <a:endParaRPr sz="40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8"/>
          <p:cNvSpPr txBox="1"/>
          <p:nvPr>
            <p:ph type="title"/>
          </p:nvPr>
        </p:nvSpPr>
        <p:spPr>
          <a:xfrm>
            <a:off x="311300" y="500925"/>
            <a:ext cx="3704400" cy="2049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lt1"/>
              </a:buClr>
              <a:buSzPts val="2800"/>
              <a:buNone/>
            </a:pPr>
            <a:r>
              <a:rPr lang="en-AU"/>
              <a:t>Thank you.</a:t>
            </a:r>
            <a:endParaRPr/>
          </a:p>
        </p:txBody>
      </p:sp>
      <p:sp>
        <p:nvSpPr>
          <p:cNvPr id="180" name="Google Shape;180;p8"/>
          <p:cNvSpPr txBox="1"/>
          <p:nvPr>
            <p:ph idx="2" type="body"/>
          </p:nvPr>
        </p:nvSpPr>
        <p:spPr>
          <a:xfrm>
            <a:off x="105574" y="1571850"/>
            <a:ext cx="4283100" cy="1999800"/>
          </a:xfrm>
          <a:prstGeom prst="rect">
            <a:avLst/>
          </a:prstGeom>
          <a:noFill/>
          <a:ln>
            <a:noFill/>
          </a:ln>
        </p:spPr>
        <p:txBody>
          <a:bodyPr anchorCtr="0" anchor="t" bIns="91425" lIns="91425" spcFirstLastPara="1" rIns="91425" wrap="square" tIns="91425">
            <a:normAutofit/>
          </a:bodyPr>
          <a:lstStyle/>
          <a:p>
            <a:pPr indent="0" lvl="0" marL="146050" rtl="0" algn="l">
              <a:lnSpc>
                <a:spcPct val="115000"/>
              </a:lnSpc>
              <a:spcBef>
                <a:spcPts val="0"/>
              </a:spcBef>
              <a:spcAft>
                <a:spcPts val="0"/>
              </a:spcAft>
              <a:buSzPts val="1300"/>
              <a:buNone/>
            </a:pPr>
            <a:r>
              <a:rPr lang="en-AU" sz="1500">
                <a:solidFill>
                  <a:schemeClr val="lt1"/>
                </a:solidFill>
              </a:rPr>
              <a:t>Contact Sharon: </a:t>
            </a:r>
            <a:r>
              <a:rPr lang="en-AU" sz="1500" u="sng">
                <a:solidFill>
                  <a:schemeClr val="hlink"/>
                </a:solidFill>
                <a:hlinkClick r:id="rId3"/>
              </a:rPr>
              <a:t>sharon.okane@piefa.edu.au</a:t>
            </a:r>
            <a:endParaRPr sz="1500"/>
          </a:p>
          <a:p>
            <a:pPr indent="0" lvl="0" marL="146050" rtl="0" algn="l">
              <a:lnSpc>
                <a:spcPct val="115000"/>
              </a:lnSpc>
              <a:spcBef>
                <a:spcPts val="0"/>
              </a:spcBef>
              <a:spcAft>
                <a:spcPts val="0"/>
              </a:spcAft>
              <a:buSzPts val="1300"/>
              <a:buNone/>
            </a:pPr>
            <a:r>
              <a:t/>
            </a:r>
            <a:endParaRPr sz="1500">
              <a:solidFill>
                <a:schemeClr val="lt1"/>
              </a:solidFill>
            </a:endParaRPr>
          </a:p>
          <a:p>
            <a:pPr indent="0" lvl="0" marL="146050" rtl="0" algn="l">
              <a:lnSpc>
                <a:spcPct val="115000"/>
              </a:lnSpc>
              <a:spcBef>
                <a:spcPts val="0"/>
              </a:spcBef>
              <a:spcAft>
                <a:spcPts val="0"/>
              </a:spcAft>
              <a:buSzPts val="1300"/>
              <a:buNone/>
            </a:pPr>
            <a:r>
              <a:rPr lang="en-AU" sz="1500">
                <a:solidFill>
                  <a:schemeClr val="lt1"/>
                </a:solidFill>
              </a:rPr>
              <a:t>Sharon O’Kane </a:t>
            </a:r>
            <a:endParaRPr sz="1500"/>
          </a:p>
          <a:p>
            <a:pPr indent="0" lvl="0" marL="146050" rtl="0" algn="l">
              <a:lnSpc>
                <a:spcPct val="115000"/>
              </a:lnSpc>
              <a:spcBef>
                <a:spcPts val="0"/>
              </a:spcBef>
              <a:spcAft>
                <a:spcPts val="0"/>
              </a:spcAft>
              <a:buSzPts val="1300"/>
              <a:buNone/>
            </a:pPr>
            <a:r>
              <a:rPr lang="en-AU" sz="1500">
                <a:solidFill>
                  <a:schemeClr val="lt1"/>
                </a:solidFill>
              </a:rPr>
              <a:t>Project Officer – Storm &amp; Flood Industry Recovery Program (SFIRP)</a:t>
            </a:r>
            <a:endParaRPr sz="1500">
              <a:solidFill>
                <a:schemeClr val="lt1"/>
              </a:solidFill>
            </a:endParaRPr>
          </a:p>
          <a:p>
            <a:pPr indent="0" lvl="0" marL="146050" rtl="0" algn="l">
              <a:lnSpc>
                <a:spcPct val="115000"/>
              </a:lnSpc>
              <a:spcBef>
                <a:spcPts val="0"/>
              </a:spcBef>
              <a:spcAft>
                <a:spcPts val="0"/>
              </a:spcAft>
              <a:buSzPts val="1300"/>
              <a:buNone/>
            </a:pPr>
            <a:r>
              <a:rPr lang="en-AU" sz="1500">
                <a:solidFill>
                  <a:schemeClr val="lt1"/>
                </a:solidFill>
              </a:rPr>
              <a:t>M: 0480 409 559</a:t>
            </a:r>
            <a:endParaRPr sz="1500">
              <a:solidFill>
                <a:schemeClr val="lt1"/>
              </a:solidFill>
            </a:endParaRPr>
          </a:p>
        </p:txBody>
      </p:sp>
      <p:pic>
        <p:nvPicPr>
          <p:cNvPr id="181" name="Google Shape;181;p8"/>
          <p:cNvPicPr preferRelativeResize="0"/>
          <p:nvPr/>
        </p:nvPicPr>
        <p:blipFill rotWithShape="1">
          <a:blip r:embed="rId4">
            <a:alphaModFix/>
          </a:blip>
          <a:srcRect b="0" l="0" r="0" t="0"/>
          <a:stretch/>
        </p:blipFill>
        <p:spPr>
          <a:xfrm>
            <a:off x="124690" y="4421081"/>
            <a:ext cx="4447310" cy="704440"/>
          </a:xfrm>
          <a:prstGeom prst="rect">
            <a:avLst/>
          </a:prstGeom>
          <a:noFill/>
          <a:ln>
            <a:noFill/>
          </a:ln>
        </p:spPr>
      </p:pic>
      <p:pic>
        <p:nvPicPr>
          <p:cNvPr id="182" name="Google Shape;182;p8"/>
          <p:cNvPicPr preferRelativeResize="0"/>
          <p:nvPr/>
        </p:nvPicPr>
        <p:blipFill rotWithShape="1">
          <a:blip r:embed="rId5">
            <a:alphaModFix/>
          </a:blip>
          <a:srcRect b="0" l="0" r="0" t="0"/>
          <a:stretch/>
        </p:blipFill>
        <p:spPr>
          <a:xfrm>
            <a:off x="5115557" y="3659126"/>
            <a:ext cx="3572767" cy="317848"/>
          </a:xfrm>
          <a:prstGeom prst="rect">
            <a:avLst/>
          </a:prstGeom>
          <a:noFill/>
          <a:ln>
            <a:noFill/>
          </a:ln>
        </p:spPr>
      </p:pic>
      <p:pic>
        <p:nvPicPr>
          <p:cNvPr id="183" name="Google Shape;183;p8"/>
          <p:cNvPicPr preferRelativeResize="0"/>
          <p:nvPr/>
        </p:nvPicPr>
        <p:blipFill rotWithShape="1">
          <a:blip r:embed="rId6">
            <a:alphaModFix/>
          </a:blip>
          <a:srcRect b="0" l="0" r="0" t="0"/>
          <a:stretch/>
        </p:blipFill>
        <p:spPr>
          <a:xfrm>
            <a:off x="5200425" y="3361384"/>
            <a:ext cx="377985" cy="384081"/>
          </a:xfrm>
          <a:prstGeom prst="rect">
            <a:avLst/>
          </a:prstGeom>
          <a:noFill/>
          <a:ln>
            <a:noFill/>
          </a:ln>
        </p:spPr>
      </p:pic>
      <p:pic>
        <p:nvPicPr>
          <p:cNvPr id="184" name="Google Shape;184;p8"/>
          <p:cNvPicPr preferRelativeResize="0"/>
          <p:nvPr/>
        </p:nvPicPr>
        <p:blipFill rotWithShape="1">
          <a:blip r:embed="rId7">
            <a:alphaModFix/>
          </a:blip>
          <a:srcRect b="0" l="0" r="0" t="0"/>
          <a:stretch/>
        </p:blipFill>
        <p:spPr>
          <a:xfrm>
            <a:off x="5814942" y="3361384"/>
            <a:ext cx="384081" cy="377985"/>
          </a:xfrm>
          <a:prstGeom prst="rect">
            <a:avLst/>
          </a:prstGeom>
          <a:noFill/>
          <a:ln>
            <a:noFill/>
          </a:ln>
        </p:spPr>
      </p:pic>
      <p:pic>
        <p:nvPicPr>
          <p:cNvPr id="185" name="Google Shape;185;p8"/>
          <p:cNvPicPr preferRelativeResize="0"/>
          <p:nvPr/>
        </p:nvPicPr>
        <p:blipFill rotWithShape="1">
          <a:blip r:embed="rId8">
            <a:alphaModFix/>
          </a:blip>
          <a:srcRect b="0" l="0" r="0" t="0"/>
          <a:stretch/>
        </p:blipFill>
        <p:spPr>
          <a:xfrm>
            <a:off x="6390155" y="3361383"/>
            <a:ext cx="377985" cy="377985"/>
          </a:xfrm>
          <a:prstGeom prst="rect">
            <a:avLst/>
          </a:prstGeom>
          <a:noFill/>
          <a:ln>
            <a:noFill/>
          </a:ln>
        </p:spPr>
      </p:pic>
      <p:pic>
        <p:nvPicPr>
          <p:cNvPr id="186" name="Google Shape;186;p8"/>
          <p:cNvPicPr preferRelativeResize="0"/>
          <p:nvPr/>
        </p:nvPicPr>
        <p:blipFill rotWithShape="1">
          <a:blip r:embed="rId9">
            <a:alphaModFix/>
          </a:blip>
          <a:srcRect b="0" l="0" r="0" t="0"/>
          <a:stretch/>
        </p:blipFill>
        <p:spPr>
          <a:xfrm>
            <a:off x="7000983" y="3361383"/>
            <a:ext cx="377985" cy="377985"/>
          </a:xfrm>
          <a:prstGeom prst="rect">
            <a:avLst/>
          </a:prstGeom>
          <a:noFill/>
          <a:ln>
            <a:noFill/>
          </a:ln>
        </p:spPr>
      </p:pic>
      <p:pic>
        <p:nvPicPr>
          <p:cNvPr id="187" name="Google Shape;187;p8"/>
          <p:cNvPicPr preferRelativeResize="0"/>
          <p:nvPr/>
        </p:nvPicPr>
        <p:blipFill rotWithShape="1">
          <a:blip r:embed="rId10">
            <a:alphaModFix/>
          </a:blip>
          <a:srcRect b="0" l="0" r="0" t="0"/>
          <a:stretch/>
        </p:blipFill>
        <p:spPr>
          <a:xfrm>
            <a:off x="7685993" y="3361383"/>
            <a:ext cx="377985" cy="377985"/>
          </a:xfrm>
          <a:prstGeom prst="rect">
            <a:avLst/>
          </a:prstGeom>
          <a:noFill/>
          <a:ln>
            <a:noFill/>
          </a:ln>
        </p:spPr>
      </p:pic>
      <p:pic>
        <p:nvPicPr>
          <p:cNvPr id="188" name="Google Shape;188;p8"/>
          <p:cNvPicPr preferRelativeResize="0"/>
          <p:nvPr/>
        </p:nvPicPr>
        <p:blipFill rotWithShape="1">
          <a:blip r:embed="rId11">
            <a:alphaModFix/>
          </a:blip>
          <a:srcRect b="0" l="0" r="0" t="0"/>
          <a:stretch/>
        </p:blipFill>
        <p:spPr>
          <a:xfrm>
            <a:off x="5143260" y="2371750"/>
            <a:ext cx="1945025" cy="353600"/>
          </a:xfrm>
          <a:prstGeom prst="rect">
            <a:avLst/>
          </a:prstGeom>
          <a:noFill/>
          <a:ln>
            <a:noFill/>
          </a:ln>
        </p:spPr>
      </p:pic>
      <p:pic>
        <p:nvPicPr>
          <p:cNvPr id="189" name="Google Shape;189;p8"/>
          <p:cNvPicPr preferRelativeResize="0"/>
          <p:nvPr/>
        </p:nvPicPr>
        <p:blipFill rotWithShape="1">
          <a:blip r:embed="rId12">
            <a:alphaModFix/>
          </a:blip>
          <a:srcRect b="0" l="0" r="0" t="0"/>
          <a:stretch/>
        </p:blipFill>
        <p:spPr>
          <a:xfrm>
            <a:off x="6133503" y="4032625"/>
            <a:ext cx="1405175" cy="1020800"/>
          </a:xfrm>
          <a:prstGeom prst="rect">
            <a:avLst/>
          </a:prstGeom>
          <a:noFill/>
          <a:ln>
            <a:noFill/>
          </a:ln>
        </p:spPr>
      </p:pic>
      <p:sp>
        <p:nvSpPr>
          <p:cNvPr id="190" name="Google Shape;190;p8"/>
          <p:cNvSpPr txBox="1"/>
          <p:nvPr/>
        </p:nvSpPr>
        <p:spPr>
          <a:xfrm>
            <a:off x="4783763" y="242650"/>
            <a:ext cx="3954000" cy="1493100"/>
          </a:xfrm>
          <a:prstGeom prst="rect">
            <a:avLst/>
          </a:prstGeom>
          <a:noFill/>
          <a:ln>
            <a:noFill/>
          </a:ln>
        </p:spPr>
        <p:txBody>
          <a:bodyPr anchorCtr="0" anchor="t" bIns="91425" lIns="91425" spcFirstLastPara="1" rIns="91425" wrap="square" tIns="91425">
            <a:spAutoFit/>
          </a:bodyPr>
          <a:lstStyle/>
          <a:p>
            <a:pPr indent="-311150" lvl="0" marL="457200" marR="0" rtl="0" algn="ctr">
              <a:lnSpc>
                <a:spcPct val="100000"/>
              </a:lnSpc>
              <a:spcBef>
                <a:spcPts val="0"/>
              </a:spcBef>
              <a:spcAft>
                <a:spcPts val="0"/>
              </a:spcAft>
              <a:buClr>
                <a:srgbClr val="000000"/>
              </a:buClr>
              <a:buSzPts val="1900"/>
              <a:buFont typeface="Arial"/>
              <a:buNone/>
            </a:pPr>
            <a:r>
              <a:rPr b="0" i="0" lang="en-AU" sz="1900" u="none" cap="none" strike="noStrike">
                <a:solidFill>
                  <a:srgbClr val="000000"/>
                </a:solidFill>
                <a:latin typeface="Roboto"/>
                <a:ea typeface="Roboto"/>
                <a:cs typeface="Roboto"/>
                <a:sym typeface="Roboto"/>
              </a:rPr>
              <a:t>FARMER TIME - Stage 4 &amp; 5</a:t>
            </a:r>
            <a:endParaRPr b="0" i="0" sz="1900" u="none" cap="none" strike="noStrike">
              <a:solidFill>
                <a:srgbClr val="000000"/>
              </a:solidFill>
              <a:latin typeface="Roboto"/>
              <a:ea typeface="Roboto"/>
              <a:cs typeface="Roboto"/>
              <a:sym typeface="Roboto"/>
            </a:endParaRPr>
          </a:p>
          <a:p>
            <a:pPr indent="-311150" lvl="0" marL="457200" marR="0" rtl="0" algn="ctr">
              <a:lnSpc>
                <a:spcPct val="100000"/>
              </a:lnSpc>
              <a:spcBef>
                <a:spcPts val="0"/>
              </a:spcBef>
              <a:spcAft>
                <a:spcPts val="0"/>
              </a:spcAft>
              <a:buClr>
                <a:srgbClr val="000000"/>
              </a:buClr>
              <a:buSzPts val="1900"/>
              <a:buFont typeface="Arial"/>
              <a:buNone/>
            </a:pPr>
            <a:r>
              <a:rPr b="1" i="0" lang="en-AU" sz="1900" u="none" cap="none" strike="noStrike">
                <a:solidFill>
                  <a:srgbClr val="000000"/>
                </a:solidFill>
                <a:latin typeface="Roboto"/>
                <a:ea typeface="Roboto"/>
                <a:cs typeface="Roboto"/>
                <a:sym typeface="Roboto"/>
              </a:rPr>
              <a:t>‘Exploring Drones In Agriculture’</a:t>
            </a:r>
            <a:endParaRPr b="1" i="0" sz="1900" u="none" cap="none" strike="noStrike">
              <a:solidFill>
                <a:srgbClr val="000000"/>
              </a:solidFill>
              <a:latin typeface="Roboto"/>
              <a:ea typeface="Roboto"/>
              <a:cs typeface="Roboto"/>
              <a:sym typeface="Roboto"/>
            </a:endParaRPr>
          </a:p>
          <a:p>
            <a:pPr indent="-311150" lvl="0" marL="457200" marR="0" rtl="0" algn="ctr">
              <a:lnSpc>
                <a:spcPct val="100000"/>
              </a:lnSpc>
              <a:spcBef>
                <a:spcPts val="0"/>
              </a:spcBef>
              <a:spcAft>
                <a:spcPts val="0"/>
              </a:spcAft>
              <a:buClr>
                <a:srgbClr val="000000"/>
              </a:buClr>
              <a:buSzPts val="1700"/>
              <a:buFont typeface="Arial"/>
              <a:buNone/>
            </a:pPr>
            <a:r>
              <a:rPr b="0" i="0" lang="en-AU" sz="1700" u="none" cap="none" strike="noStrike">
                <a:solidFill>
                  <a:srgbClr val="000000"/>
                </a:solidFill>
                <a:latin typeface="Roboto"/>
                <a:ea typeface="Roboto"/>
                <a:cs typeface="Roboto"/>
                <a:sym typeface="Roboto"/>
              </a:rPr>
              <a:t>National Science Week</a:t>
            </a:r>
            <a:endParaRPr b="0" i="0" sz="1700" u="none" cap="none" strike="noStrike">
              <a:solidFill>
                <a:srgbClr val="000000"/>
              </a:solidFill>
              <a:latin typeface="Roboto"/>
              <a:ea typeface="Roboto"/>
              <a:cs typeface="Roboto"/>
              <a:sym typeface="Roboto"/>
            </a:endParaRPr>
          </a:p>
          <a:p>
            <a:pPr indent="-311150" lvl="0" marL="457200" marR="0" rtl="0" algn="ctr">
              <a:lnSpc>
                <a:spcPct val="100000"/>
              </a:lnSpc>
              <a:spcBef>
                <a:spcPts val="0"/>
              </a:spcBef>
              <a:spcAft>
                <a:spcPts val="0"/>
              </a:spcAft>
              <a:buClr>
                <a:srgbClr val="000000"/>
              </a:buClr>
              <a:buSzPts val="1500"/>
              <a:buFont typeface="Arial"/>
              <a:buNone/>
            </a:pPr>
            <a:r>
              <a:rPr b="0" i="0" lang="en-AU" sz="1500" u="none" cap="none" strike="noStrike">
                <a:solidFill>
                  <a:srgbClr val="000000"/>
                </a:solidFill>
                <a:latin typeface="Roboto"/>
                <a:ea typeface="Roboto"/>
                <a:cs typeface="Roboto"/>
                <a:sym typeface="Roboto"/>
              </a:rPr>
              <a:t>12-20th August 2023</a:t>
            </a:r>
            <a:endParaRPr b="0" i="0" sz="1500" u="none" cap="none" strike="noStrike">
              <a:solidFill>
                <a:srgbClr val="000000"/>
              </a:solidFill>
              <a:latin typeface="Roboto"/>
              <a:ea typeface="Roboto"/>
              <a:cs typeface="Roboto"/>
              <a:sym typeface="Roboto"/>
            </a:endParaRPr>
          </a:p>
          <a:p>
            <a:pPr indent="-311150" lvl="0" marL="457200" marR="0" rtl="0" algn="ctr">
              <a:lnSpc>
                <a:spcPct val="100000"/>
              </a:lnSpc>
              <a:spcBef>
                <a:spcPts val="0"/>
              </a:spcBef>
              <a:spcAft>
                <a:spcPts val="0"/>
              </a:spcAft>
              <a:buClr>
                <a:schemeClr val="accent2"/>
              </a:buClr>
              <a:buSzPts val="1600"/>
              <a:buFont typeface="Arial"/>
              <a:buNone/>
            </a:pPr>
            <a:r>
              <a:rPr b="0" i="0" lang="en-AU" sz="1500" u="none" cap="none" strike="noStrike">
                <a:solidFill>
                  <a:srgbClr val="000000"/>
                </a:solidFill>
                <a:latin typeface="Roboto"/>
                <a:ea typeface="Roboto"/>
                <a:cs typeface="Roboto"/>
                <a:sym typeface="Roboto"/>
              </a:rPr>
              <a:t>Term 3, Week 5</a:t>
            </a:r>
            <a:endParaRPr b="0" i="0" sz="1500" u="none" cap="none" strike="noStrike">
              <a:solidFill>
                <a:srgbClr val="000000"/>
              </a:solidFill>
              <a:latin typeface="Roboto"/>
              <a:ea typeface="Roboto"/>
              <a:cs typeface="Roboto"/>
              <a:sym typeface="Roboto"/>
            </a:endParaRPr>
          </a:p>
        </p:txBody>
      </p:sp>
      <p:sp>
        <p:nvSpPr>
          <p:cNvPr id="191" name="Google Shape;191;p8"/>
          <p:cNvSpPr txBox="1"/>
          <p:nvPr/>
        </p:nvSpPr>
        <p:spPr>
          <a:xfrm>
            <a:off x="4984025" y="1764950"/>
            <a:ext cx="226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Roboto"/>
                <a:ea typeface="Roboto"/>
                <a:cs typeface="Roboto"/>
                <a:sym typeface="Roboto"/>
              </a:rPr>
              <a:t>Register via the QR Code:</a:t>
            </a:r>
            <a:endParaRPr b="0" i="0" sz="1400" u="none" cap="none" strike="noStrike">
              <a:solidFill>
                <a:srgbClr val="000000"/>
              </a:solidFill>
              <a:latin typeface="Roboto"/>
              <a:ea typeface="Roboto"/>
              <a:cs typeface="Roboto"/>
              <a:sym typeface="Roboto"/>
            </a:endParaRPr>
          </a:p>
        </p:txBody>
      </p:sp>
      <p:pic>
        <p:nvPicPr>
          <p:cNvPr id="192" name="Google Shape;192;p8"/>
          <p:cNvPicPr preferRelativeResize="0"/>
          <p:nvPr/>
        </p:nvPicPr>
        <p:blipFill rotWithShape="1">
          <a:blip r:embed="rId13">
            <a:alphaModFix/>
          </a:blip>
          <a:srcRect b="0" l="5571" r="0" t="2343"/>
          <a:stretch/>
        </p:blipFill>
        <p:spPr>
          <a:xfrm>
            <a:off x="7448925" y="1903613"/>
            <a:ext cx="1239400" cy="1289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73" name="Shape 73"/>
        <p:cNvGrpSpPr/>
        <p:nvPr/>
      </p:nvGrpSpPr>
      <p:grpSpPr>
        <a:xfrm>
          <a:off x="0" y="0"/>
          <a:ext cx="0" cy="0"/>
          <a:chOff x="0" y="0"/>
          <a:chExt cx="0" cy="0"/>
        </a:xfrm>
      </p:grpSpPr>
      <p:sp>
        <p:nvSpPr>
          <p:cNvPr id="74" name="Google Shape;74;g250b4980f6f_0_4"/>
          <p:cNvSpPr txBox="1"/>
          <p:nvPr>
            <p:ph type="title"/>
          </p:nvPr>
        </p:nvSpPr>
        <p:spPr>
          <a:xfrm>
            <a:off x="5150075" y="1661775"/>
            <a:ext cx="3822900" cy="81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AU" sz="3320">
                <a:solidFill>
                  <a:srgbClr val="242424"/>
                </a:solidFill>
              </a:rPr>
              <a:t>Bundjalung</a:t>
            </a:r>
            <a:endParaRPr b="1" sz="3320">
              <a:solidFill>
                <a:srgbClr val="242424"/>
              </a:solidFill>
            </a:endParaRPr>
          </a:p>
          <a:p>
            <a:pPr indent="0" lvl="0" marL="0" rtl="0" algn="ctr">
              <a:lnSpc>
                <a:spcPct val="100000"/>
              </a:lnSpc>
              <a:spcBef>
                <a:spcPts val="0"/>
              </a:spcBef>
              <a:spcAft>
                <a:spcPts val="0"/>
              </a:spcAft>
              <a:buSzPts val="990"/>
              <a:buNone/>
            </a:pPr>
            <a:r>
              <a:rPr b="1" lang="en-AU" sz="2020">
                <a:solidFill>
                  <a:srgbClr val="242424"/>
                </a:solidFill>
              </a:rPr>
              <a:t>Banyula</a:t>
            </a:r>
            <a:endParaRPr b="1" sz="2020">
              <a:solidFill>
                <a:srgbClr val="242424"/>
              </a:solidFill>
            </a:endParaRPr>
          </a:p>
          <a:p>
            <a:pPr indent="0" lvl="0" marL="0" rtl="0" algn="ctr">
              <a:lnSpc>
                <a:spcPct val="100000"/>
              </a:lnSpc>
              <a:spcBef>
                <a:spcPts val="0"/>
              </a:spcBef>
              <a:spcAft>
                <a:spcPts val="0"/>
              </a:spcAft>
              <a:buSzPts val="990"/>
              <a:buNone/>
            </a:pPr>
            <a:r>
              <a:t/>
            </a:r>
            <a:endParaRPr b="1" sz="1620">
              <a:solidFill>
                <a:srgbClr val="242424"/>
              </a:solidFill>
            </a:endParaRPr>
          </a:p>
          <a:p>
            <a:pPr indent="0" lvl="0" marL="0" rtl="0" algn="ctr">
              <a:lnSpc>
                <a:spcPct val="100000"/>
              </a:lnSpc>
              <a:spcBef>
                <a:spcPts val="0"/>
              </a:spcBef>
              <a:spcAft>
                <a:spcPts val="0"/>
              </a:spcAft>
              <a:buSzPts val="990"/>
              <a:buNone/>
            </a:pPr>
            <a:r>
              <a:rPr b="1" lang="en-AU" sz="3320">
                <a:solidFill>
                  <a:srgbClr val="242424"/>
                </a:solidFill>
              </a:rPr>
              <a:t>Darkinyung</a:t>
            </a:r>
            <a:endParaRPr b="1" sz="3320">
              <a:solidFill>
                <a:srgbClr val="242424"/>
              </a:solidFill>
            </a:endParaRPr>
          </a:p>
          <a:p>
            <a:pPr indent="0" lvl="0" marL="0" rtl="0" algn="ctr">
              <a:lnSpc>
                <a:spcPct val="100000"/>
              </a:lnSpc>
              <a:spcBef>
                <a:spcPts val="0"/>
              </a:spcBef>
              <a:spcAft>
                <a:spcPts val="0"/>
              </a:spcAft>
              <a:buSzPts val="990"/>
              <a:buNone/>
            </a:pPr>
            <a:r>
              <a:rPr b="1" lang="en-AU" sz="2020">
                <a:solidFill>
                  <a:srgbClr val="242424"/>
                </a:solidFill>
              </a:rPr>
              <a:t>Central Coast</a:t>
            </a:r>
            <a:endParaRPr b="1" sz="2020">
              <a:solidFill>
                <a:srgbClr val="242424"/>
              </a:solidFill>
            </a:endParaRPr>
          </a:p>
          <a:p>
            <a:pPr indent="0" lvl="0" marL="0" rtl="0" algn="ctr">
              <a:lnSpc>
                <a:spcPct val="100000"/>
              </a:lnSpc>
              <a:spcBef>
                <a:spcPts val="0"/>
              </a:spcBef>
              <a:spcAft>
                <a:spcPts val="0"/>
              </a:spcAft>
              <a:buSzPts val="990"/>
              <a:buNone/>
            </a:pPr>
            <a:r>
              <a:t/>
            </a:r>
            <a:endParaRPr b="1" sz="1620">
              <a:solidFill>
                <a:srgbClr val="242424"/>
              </a:solidFill>
            </a:endParaRPr>
          </a:p>
          <a:p>
            <a:pPr indent="0" lvl="0" marL="0" rtl="0" algn="ctr">
              <a:lnSpc>
                <a:spcPct val="100000"/>
              </a:lnSpc>
              <a:spcBef>
                <a:spcPts val="0"/>
              </a:spcBef>
              <a:spcAft>
                <a:spcPts val="0"/>
              </a:spcAft>
              <a:buSzPts val="990"/>
              <a:buNone/>
            </a:pPr>
            <a:r>
              <a:rPr b="1" lang="en-AU" sz="3320">
                <a:solidFill>
                  <a:srgbClr val="000000"/>
                </a:solidFill>
              </a:rPr>
              <a:t>Ngunawal</a:t>
            </a:r>
            <a:r>
              <a:rPr b="1" lang="en-AU" sz="3320">
                <a:solidFill>
                  <a:srgbClr val="242424"/>
                </a:solidFill>
              </a:rPr>
              <a:t> </a:t>
            </a:r>
            <a:endParaRPr b="1" sz="3320">
              <a:solidFill>
                <a:srgbClr val="242424"/>
              </a:solidFill>
            </a:endParaRPr>
          </a:p>
          <a:p>
            <a:pPr indent="0" lvl="0" marL="0" rtl="0" algn="ctr">
              <a:lnSpc>
                <a:spcPct val="100000"/>
              </a:lnSpc>
              <a:spcBef>
                <a:spcPts val="0"/>
              </a:spcBef>
              <a:spcAft>
                <a:spcPts val="0"/>
              </a:spcAft>
              <a:buSzPts val="990"/>
              <a:buNone/>
            </a:pPr>
            <a:r>
              <a:rPr b="1" lang="en-AU" sz="2020">
                <a:solidFill>
                  <a:srgbClr val="242424"/>
                </a:solidFill>
              </a:rPr>
              <a:t>Canberra</a:t>
            </a:r>
            <a:endParaRPr b="1" sz="2020">
              <a:solidFill>
                <a:srgbClr val="242424"/>
              </a:solidFill>
            </a:endParaRPr>
          </a:p>
        </p:txBody>
      </p:sp>
      <p:sp>
        <p:nvSpPr>
          <p:cNvPr id="75" name="Google Shape;75;g250b4980f6f_0_4"/>
          <p:cNvSpPr txBox="1"/>
          <p:nvPr/>
        </p:nvSpPr>
        <p:spPr>
          <a:xfrm>
            <a:off x="564425" y="254400"/>
            <a:ext cx="7956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AU" sz="2800" u="none" cap="none" strike="noStrike">
                <a:solidFill>
                  <a:schemeClr val="lt1"/>
                </a:solidFill>
                <a:latin typeface="Merriweather"/>
                <a:ea typeface="Merriweather"/>
                <a:cs typeface="Merriweather"/>
                <a:sym typeface="Merriweather"/>
              </a:rPr>
              <a:t>Acknowledgment of Country</a:t>
            </a:r>
            <a:endParaRPr b="0" i="0" sz="1400" u="none" cap="none" strike="noStrike">
              <a:solidFill>
                <a:schemeClr val="lt1"/>
              </a:solidFill>
              <a:latin typeface="Roboto"/>
              <a:ea typeface="Roboto"/>
              <a:cs typeface="Roboto"/>
              <a:sym typeface="Roboto"/>
            </a:endParaRPr>
          </a:p>
        </p:txBody>
      </p:sp>
      <p:pic>
        <p:nvPicPr>
          <p:cNvPr id="76" name="Google Shape;76;g250b4980f6f_0_4"/>
          <p:cNvPicPr preferRelativeResize="0"/>
          <p:nvPr/>
        </p:nvPicPr>
        <p:blipFill rotWithShape="1">
          <a:blip r:embed="rId3">
            <a:alphaModFix/>
          </a:blip>
          <a:srcRect b="0" l="0" r="0" t="0"/>
          <a:stretch/>
        </p:blipFill>
        <p:spPr>
          <a:xfrm>
            <a:off x="338800" y="1591025"/>
            <a:ext cx="4682399" cy="3283066"/>
          </a:xfrm>
          <a:prstGeom prst="rect">
            <a:avLst/>
          </a:prstGeom>
          <a:noFill/>
          <a:ln>
            <a:noFill/>
          </a:ln>
        </p:spPr>
      </p:pic>
      <p:pic>
        <p:nvPicPr>
          <p:cNvPr id="77" name="Google Shape;77;g250b4980f6f_0_4"/>
          <p:cNvPicPr preferRelativeResize="0"/>
          <p:nvPr/>
        </p:nvPicPr>
        <p:blipFill rotWithShape="1">
          <a:blip r:embed="rId4">
            <a:alphaModFix/>
          </a:blip>
          <a:srcRect b="0" l="0" r="0" t="0"/>
          <a:stretch/>
        </p:blipFill>
        <p:spPr>
          <a:xfrm>
            <a:off x="7386250" y="55650"/>
            <a:ext cx="1586725" cy="1152725"/>
          </a:xfrm>
          <a:prstGeom prst="rect">
            <a:avLst/>
          </a:prstGeom>
          <a:noFill/>
          <a:ln>
            <a:noFill/>
          </a:ln>
        </p:spPr>
      </p:pic>
      <p:sp>
        <p:nvSpPr>
          <p:cNvPr id="78" name="Google Shape;78;g250b4980f6f_0_4"/>
          <p:cNvSpPr txBox="1"/>
          <p:nvPr/>
        </p:nvSpPr>
        <p:spPr>
          <a:xfrm>
            <a:off x="259300" y="4835700"/>
            <a:ext cx="37791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Arial"/>
                <a:ea typeface="Arial"/>
                <a:cs typeface="Arial"/>
                <a:sym typeface="Arial"/>
              </a:rPr>
              <a:t>https://reconciliationnsw.org.au/product/a3-language-map/</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82" name="Shape 82"/>
        <p:cNvGrpSpPr/>
        <p:nvPr/>
      </p:nvGrpSpPr>
      <p:grpSpPr>
        <a:xfrm>
          <a:off x="0" y="0"/>
          <a:ext cx="0" cy="0"/>
          <a:chOff x="0" y="0"/>
          <a:chExt cx="0" cy="0"/>
        </a:xfrm>
      </p:grpSpPr>
      <p:sp>
        <p:nvSpPr>
          <p:cNvPr id="83" name="Google Shape;83;p3"/>
          <p:cNvSpPr txBox="1"/>
          <p:nvPr>
            <p:ph type="title"/>
          </p:nvPr>
        </p:nvSpPr>
        <p:spPr>
          <a:xfrm>
            <a:off x="348613" y="238500"/>
            <a:ext cx="3704400" cy="2049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AU"/>
              <a:t>Farmer Time!</a:t>
            </a:r>
            <a:br>
              <a:rPr lang="en-AU"/>
            </a:br>
            <a:br>
              <a:rPr lang="en-AU"/>
            </a:br>
            <a:r>
              <a:rPr lang="en-AU"/>
              <a:t>‘Exploring Drones In Agriculture’ </a:t>
            </a:r>
            <a:endParaRPr/>
          </a:p>
        </p:txBody>
      </p:sp>
      <p:sp>
        <p:nvSpPr>
          <p:cNvPr id="84" name="Google Shape;84;p3"/>
          <p:cNvSpPr txBox="1"/>
          <p:nvPr>
            <p:ph idx="2" type="body"/>
          </p:nvPr>
        </p:nvSpPr>
        <p:spPr>
          <a:xfrm>
            <a:off x="4879025" y="1192450"/>
            <a:ext cx="3954000" cy="35154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l">
              <a:lnSpc>
                <a:spcPct val="105000"/>
              </a:lnSpc>
              <a:spcBef>
                <a:spcPts val="0"/>
              </a:spcBef>
              <a:spcAft>
                <a:spcPts val="0"/>
              </a:spcAft>
              <a:buSzPct val="63882"/>
              <a:buNone/>
            </a:pPr>
            <a:r>
              <a:t/>
            </a:r>
            <a:endParaRPr b="1" sz="2200"/>
          </a:p>
          <a:p>
            <a:pPr indent="0" lvl="0" marL="0" rtl="0" algn="l">
              <a:lnSpc>
                <a:spcPct val="105000"/>
              </a:lnSpc>
              <a:spcBef>
                <a:spcPts val="0"/>
              </a:spcBef>
              <a:spcAft>
                <a:spcPts val="0"/>
              </a:spcAft>
              <a:buSzPct val="63882"/>
              <a:buNone/>
            </a:pPr>
            <a:r>
              <a:t/>
            </a:r>
            <a:endParaRPr b="1" sz="2200"/>
          </a:p>
          <a:p>
            <a:pPr indent="0" lvl="0" marL="0" rtl="0" algn="just">
              <a:lnSpc>
                <a:spcPct val="105000"/>
              </a:lnSpc>
              <a:spcBef>
                <a:spcPts val="0"/>
              </a:spcBef>
              <a:spcAft>
                <a:spcPts val="0"/>
              </a:spcAft>
              <a:buSzPct val="63882"/>
              <a:buNone/>
            </a:pPr>
            <a:r>
              <a:rPr b="1" lang="en-AU" sz="2200"/>
              <a:t>PIEFA/ </a:t>
            </a:r>
            <a:r>
              <a:rPr b="1" lang="en-AU" sz="2200">
                <a:extLst>
                  <a:ext uri="http://customooxmlschemas.google.com/">
                    <go:slidesCustomData xmlns:go="http://customooxmlschemas.google.com/" textRoundtripDataId="0"/>
                  </a:ext>
                </a:extLst>
              </a:rPr>
              <a:t>SFIRP</a:t>
            </a:r>
            <a:r>
              <a:rPr lang="en-AU" sz="2200"/>
              <a:t> would like to engage as many students, teachers and schools to take part in our unique </a:t>
            </a:r>
            <a:r>
              <a:rPr b="1" i="1" lang="en-AU" sz="2200"/>
              <a:t>Farmer Time </a:t>
            </a:r>
            <a:r>
              <a:rPr lang="en-AU" sz="2200"/>
              <a:t>opportunity. </a:t>
            </a:r>
            <a:endParaRPr sz="1000"/>
          </a:p>
          <a:p>
            <a:pPr indent="0" lvl="0" marL="0" rtl="0" algn="just">
              <a:lnSpc>
                <a:spcPct val="105000"/>
              </a:lnSpc>
              <a:spcBef>
                <a:spcPts val="1200"/>
              </a:spcBef>
              <a:spcAft>
                <a:spcPts val="1200"/>
              </a:spcAft>
              <a:buSzPct val="63882"/>
              <a:buNone/>
            </a:pPr>
            <a:r>
              <a:rPr lang="en-AU" sz="2200">
                <a:extLst>
                  <a:ext uri="http://customooxmlschemas.google.com/">
                    <go:slidesCustomData xmlns:go="http://customooxmlschemas.google.com/" textRoundtripDataId="1"/>
                  </a:ext>
                </a:extLst>
              </a:rPr>
              <a:t>Present</a:t>
            </a:r>
            <a:r>
              <a:rPr lang="en-AU" sz="2200"/>
              <a:t>ers include two inspiring Drone Pilots from Shepparton, Victoria and Molong NSW. </a:t>
            </a:r>
            <a:endParaRPr sz="2200"/>
          </a:p>
        </p:txBody>
      </p:sp>
      <p:pic>
        <p:nvPicPr>
          <p:cNvPr id="85" name="Google Shape;85;p3"/>
          <p:cNvPicPr preferRelativeResize="0"/>
          <p:nvPr/>
        </p:nvPicPr>
        <p:blipFill rotWithShape="1">
          <a:blip r:embed="rId3">
            <a:alphaModFix/>
          </a:blip>
          <a:srcRect b="0" l="0" r="0" t="0"/>
          <a:stretch/>
        </p:blipFill>
        <p:spPr>
          <a:xfrm>
            <a:off x="124690" y="4421081"/>
            <a:ext cx="4447311" cy="704440"/>
          </a:xfrm>
          <a:prstGeom prst="rect">
            <a:avLst/>
          </a:prstGeom>
          <a:noFill/>
          <a:ln>
            <a:noFill/>
          </a:ln>
        </p:spPr>
      </p:pic>
      <p:sp>
        <p:nvSpPr>
          <p:cNvPr id="86" name="Google Shape;86;p3"/>
          <p:cNvSpPr txBox="1"/>
          <p:nvPr/>
        </p:nvSpPr>
        <p:spPr>
          <a:xfrm>
            <a:off x="4833475" y="238500"/>
            <a:ext cx="4165800" cy="1406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1800"/>
              <a:buFont typeface="Arial"/>
              <a:buNone/>
            </a:pPr>
            <a:r>
              <a:rPr b="1" i="0" lang="en-AU" sz="1800" u="none" cap="none" strike="noStrike">
                <a:solidFill>
                  <a:srgbClr val="000000"/>
                </a:solidFill>
                <a:latin typeface="Roboto"/>
                <a:ea typeface="Roboto"/>
                <a:cs typeface="Roboto"/>
                <a:sym typeface="Roboto"/>
              </a:rPr>
              <a:t>National Science Week </a:t>
            </a:r>
            <a:endParaRPr b="1" i="0" sz="1800" u="none" cap="none" strike="noStrike">
              <a:solidFill>
                <a:srgbClr val="000000"/>
              </a:solidFill>
              <a:latin typeface="Roboto"/>
              <a:ea typeface="Roboto"/>
              <a:cs typeface="Roboto"/>
              <a:sym typeface="Roboto"/>
            </a:endParaRPr>
          </a:p>
          <a:p>
            <a:pPr indent="0" lvl="0" marL="0" marR="0" rtl="0" algn="ctr">
              <a:lnSpc>
                <a:spcPct val="115000"/>
              </a:lnSpc>
              <a:spcBef>
                <a:spcPts val="1200"/>
              </a:spcBef>
              <a:spcAft>
                <a:spcPts val="0"/>
              </a:spcAft>
              <a:buClr>
                <a:srgbClr val="000000"/>
              </a:buClr>
              <a:buSzPts val="1800"/>
              <a:buFont typeface="Arial"/>
              <a:buNone/>
            </a:pPr>
            <a:r>
              <a:rPr b="1" i="0" lang="en-AU" sz="1800" u="none" cap="none" strike="noStrike">
                <a:solidFill>
                  <a:srgbClr val="000000"/>
                </a:solidFill>
                <a:latin typeface="Roboto"/>
                <a:ea typeface="Roboto"/>
                <a:cs typeface="Roboto"/>
                <a:sym typeface="Roboto"/>
              </a:rPr>
              <a:t>12-20 August, 2023</a:t>
            </a:r>
            <a:endParaRPr b="1" i="0" sz="1800" u="none" cap="none" strike="noStrike">
              <a:solidFill>
                <a:srgbClr val="000000"/>
              </a:solidFill>
              <a:latin typeface="Roboto"/>
              <a:ea typeface="Roboto"/>
              <a:cs typeface="Roboto"/>
              <a:sym typeface="Roboto"/>
            </a:endParaRPr>
          </a:p>
          <a:p>
            <a:pPr indent="0" lvl="0" marL="0" marR="0" rtl="0" algn="ctr">
              <a:lnSpc>
                <a:spcPct val="115000"/>
              </a:lnSpc>
              <a:spcBef>
                <a:spcPts val="1200"/>
              </a:spcBef>
              <a:spcAft>
                <a:spcPts val="1200"/>
              </a:spcAft>
              <a:buClr>
                <a:srgbClr val="000000"/>
              </a:buClr>
              <a:buSzPts val="1800"/>
              <a:buFont typeface="Arial"/>
              <a:buNone/>
            </a:pPr>
            <a:r>
              <a:rPr b="1" i="1" lang="en-AU" sz="1800" u="none" cap="none" strike="noStrike">
                <a:solidFill>
                  <a:srgbClr val="000000"/>
                </a:solidFill>
                <a:latin typeface="Roboto"/>
                <a:ea typeface="Roboto"/>
                <a:cs typeface="Roboto"/>
                <a:sym typeface="Roboto"/>
              </a:rPr>
              <a:t>Innovation: Powering Future Industries</a:t>
            </a:r>
            <a:endParaRPr b="1" i="1" sz="1800" u="none" cap="none" strike="noStrike">
              <a:solidFill>
                <a:srgbClr val="000000"/>
              </a:solidFill>
              <a:latin typeface="Roboto"/>
              <a:ea typeface="Roboto"/>
              <a:cs typeface="Roboto"/>
              <a:sym typeface="Roboto"/>
            </a:endParaRPr>
          </a:p>
        </p:txBody>
      </p:sp>
      <p:pic>
        <p:nvPicPr>
          <p:cNvPr id="87" name="Google Shape;87;p3"/>
          <p:cNvPicPr preferRelativeResize="0"/>
          <p:nvPr/>
        </p:nvPicPr>
        <p:blipFill rotWithShape="1">
          <a:blip r:embed="rId4">
            <a:alphaModFix/>
          </a:blip>
          <a:srcRect b="0" l="0" r="0" t="0"/>
          <a:stretch/>
        </p:blipFill>
        <p:spPr>
          <a:xfrm>
            <a:off x="793588" y="2218375"/>
            <a:ext cx="2814475" cy="21116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226ec40dd38_0_0"/>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AU"/>
              <a:t>Why Drones?</a:t>
            </a:r>
            <a:endParaRPr/>
          </a:p>
        </p:txBody>
      </p:sp>
      <p:sp>
        <p:nvSpPr>
          <p:cNvPr id="93" name="Google Shape;93;g226ec40dd38_0_0"/>
          <p:cNvSpPr txBox="1"/>
          <p:nvPr/>
        </p:nvSpPr>
        <p:spPr>
          <a:xfrm>
            <a:off x="6724000" y="2413625"/>
            <a:ext cx="2731200" cy="20994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
                </a:ext>
              </a:extLst>
            </a:endParaRPr>
          </a:p>
          <a:p>
            <a:pPr indent="0" lvl="0" marL="0" marR="0" rtl="0" algn="l">
              <a:lnSpc>
                <a:spcPct val="115000"/>
              </a:lnSpc>
              <a:spcBef>
                <a:spcPts val="0"/>
              </a:spcBef>
              <a:spcAft>
                <a:spcPts val="0"/>
              </a:spcAft>
              <a:buClr>
                <a:srgbClr val="000000"/>
              </a:buClr>
              <a:buSzPts val="1400"/>
              <a:buFont typeface="Arial"/>
              <a:buNone/>
            </a:pPr>
            <a:r>
              <a:rPr b="1"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3"/>
                  </a:ext>
                </a:extLst>
              </a:rPr>
              <a:t>Drone Applications</a:t>
            </a:r>
            <a:endParaRPr b="1" i="0"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4"/>
                </a:ext>
              </a:extLst>
            </a:endParaRPr>
          </a:p>
          <a:p>
            <a:pPr indent="-317500" lvl="0" marL="457200" marR="0" rtl="0" algn="l">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5"/>
                  </a:ext>
                </a:extLst>
              </a:rPr>
              <a:t>managing assets</a:t>
            </a:r>
            <a:endParaRPr b="0" i="0"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6"/>
                </a:ext>
              </a:extLst>
            </a:endParaRPr>
          </a:p>
          <a:p>
            <a:pPr indent="-317500" lvl="0" marL="457200" marR="0" rtl="0" algn="l">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7"/>
                  </a:ext>
                </a:extLst>
              </a:rPr>
              <a:t>resources </a:t>
            </a:r>
            <a:endParaRPr b="0" i="0"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8"/>
                </a:ext>
              </a:extLst>
            </a:endParaRPr>
          </a:p>
          <a:p>
            <a:pPr indent="-317500" lvl="0" marL="457200" marR="0" rtl="0" algn="l">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9"/>
                  </a:ext>
                </a:extLst>
              </a:rPr>
              <a:t>land management</a:t>
            </a:r>
            <a:endParaRPr b="0" i="0"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0"/>
                </a:ext>
              </a:extLst>
            </a:endParaRPr>
          </a:p>
          <a:p>
            <a:pPr indent="-317500" lvl="0" marL="457200" marR="0" rtl="0" algn="l">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1"/>
                  </a:ext>
                </a:extLst>
              </a:rPr>
              <a:t>boundary &amp; fencing</a:t>
            </a:r>
            <a:endParaRPr b="0" i="0"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2"/>
                </a:ext>
              </a:extLst>
            </a:endParaRPr>
          </a:p>
          <a:p>
            <a:pPr indent="-317500" lvl="0" marL="457200" marR="0" rtl="0" algn="l">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3"/>
                  </a:ext>
                </a:extLst>
              </a:rPr>
              <a:t>dam levels</a:t>
            </a:r>
            <a:endParaRPr b="0" i="0"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4"/>
                </a:ext>
              </a:extLst>
            </a:endParaRPr>
          </a:p>
          <a:p>
            <a:pPr indent="-317500" lvl="0" marL="457200" marR="0" rtl="0" algn="l">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5"/>
                  </a:ext>
                </a:extLst>
              </a:rPr>
              <a:t>livestock monitoring </a:t>
            </a:r>
            <a:endParaRPr b="0" i="0" sz="1600" u="none" cap="none" strike="noStrike">
              <a:solidFill>
                <a:srgbClr val="000000"/>
              </a:solidFill>
              <a:highlight>
                <a:schemeClr val="lt1"/>
              </a:highlight>
              <a:latin typeface="Roboto"/>
              <a:ea typeface="Roboto"/>
              <a:cs typeface="Roboto"/>
              <a:sym typeface="Roboto"/>
            </a:endParaRPr>
          </a:p>
        </p:txBody>
      </p:sp>
      <p:pic>
        <p:nvPicPr>
          <p:cNvPr id="94" name="Google Shape;94;g226ec40dd38_0_0"/>
          <p:cNvPicPr preferRelativeResize="0"/>
          <p:nvPr/>
        </p:nvPicPr>
        <p:blipFill rotWithShape="1">
          <a:blip r:embed="rId3">
            <a:alphaModFix/>
          </a:blip>
          <a:srcRect b="0" l="0" r="0" t="0"/>
          <a:stretch/>
        </p:blipFill>
        <p:spPr>
          <a:xfrm>
            <a:off x="7386250" y="55650"/>
            <a:ext cx="1586725" cy="1152725"/>
          </a:xfrm>
          <a:prstGeom prst="rect">
            <a:avLst/>
          </a:prstGeom>
          <a:noFill/>
          <a:ln>
            <a:noFill/>
          </a:ln>
        </p:spPr>
      </p:pic>
      <p:pic>
        <p:nvPicPr>
          <p:cNvPr id="95" name="Google Shape;95;g226ec40dd38_0_0"/>
          <p:cNvPicPr preferRelativeResize="0"/>
          <p:nvPr/>
        </p:nvPicPr>
        <p:blipFill rotWithShape="1">
          <a:blip r:embed="rId4">
            <a:alphaModFix/>
          </a:blip>
          <a:srcRect b="0" l="0" r="1893" t="4671"/>
          <a:stretch/>
        </p:blipFill>
        <p:spPr>
          <a:xfrm>
            <a:off x="2940375" y="2749975"/>
            <a:ext cx="3521074" cy="2017443"/>
          </a:xfrm>
          <a:prstGeom prst="rect">
            <a:avLst/>
          </a:prstGeom>
          <a:noFill/>
          <a:ln>
            <a:noFill/>
          </a:ln>
        </p:spPr>
      </p:pic>
      <p:sp>
        <p:nvSpPr>
          <p:cNvPr id="96" name="Google Shape;96;g226ec40dd38_0_0"/>
          <p:cNvSpPr txBox="1"/>
          <p:nvPr/>
        </p:nvSpPr>
        <p:spPr>
          <a:xfrm>
            <a:off x="168500" y="1365500"/>
            <a:ext cx="8520600" cy="1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0" lang="en-AU" sz="1400" u="none" cap="none" strike="noStrike">
                <a:solidFill>
                  <a:srgbClr val="000000"/>
                </a:solidFill>
                <a:highlight>
                  <a:schemeClr val="lt1"/>
                </a:highlight>
                <a:latin typeface="Roboto"/>
                <a:ea typeface="Roboto"/>
                <a:cs typeface="Roboto"/>
                <a:sym typeface="Roboto"/>
              </a:rPr>
              <a:t>Future Farming</a:t>
            </a:r>
            <a:endParaRPr b="1" i="0" sz="1400" u="none" cap="none" strike="noStrike">
              <a:solidFill>
                <a:srgbClr val="000000"/>
              </a:solidFill>
              <a:highlight>
                <a:schemeClr val="lt1"/>
              </a:highlight>
              <a:latin typeface="Roboto"/>
              <a:ea typeface="Roboto"/>
              <a:cs typeface="Roboto"/>
              <a:sym typeface="Roboto"/>
            </a:endParaRPr>
          </a:p>
          <a:p>
            <a:pPr indent="0" lvl="0" marL="0" marR="0" rtl="0" algn="just">
              <a:lnSpc>
                <a:spcPct val="115000"/>
              </a:lnSpc>
              <a:spcBef>
                <a:spcPts val="0"/>
              </a:spcBef>
              <a:spcAft>
                <a:spcPts val="0"/>
              </a:spcAft>
              <a:buClr>
                <a:srgbClr val="000000"/>
              </a:buClr>
              <a:buSzPts val="1400"/>
              <a:buFont typeface="Arial"/>
              <a:buNone/>
            </a:pPr>
            <a:r>
              <a:rPr b="0" i="0" lang="en-AU"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6"/>
                  </a:ext>
                </a:extLst>
              </a:rPr>
              <a:t>Australian Agricultural practices are rapidly changing, due to the incredible speed and rate that digital technology is advancing. Using drone technology in primary industries are more effective, safe and an efficient way of production than traditional farming practices.</a:t>
            </a:r>
            <a:endParaRPr b="0" i="0" sz="1400" u="none" cap="none" strike="noStrike">
              <a:solidFill>
                <a:srgbClr val="000000"/>
              </a:solidFill>
              <a:highlight>
                <a:schemeClr val="lt1"/>
              </a:highlight>
              <a:latin typeface="Roboto"/>
              <a:ea typeface="Roboto"/>
              <a:cs typeface="Roboto"/>
              <a:sym typeface="Roboto"/>
              <a:extLst>
                <a:ext uri="http://customooxmlschemas.google.com/">
                  <go:slidesCustomData xmlns:go="http://customooxmlschemas.google.com/" textRoundtripDataId="17"/>
                </a:ext>
              </a:extLst>
            </a:endParaRPr>
          </a:p>
        </p:txBody>
      </p:sp>
      <p:sp>
        <p:nvSpPr>
          <p:cNvPr id="97" name="Google Shape;97;g226ec40dd38_0_0"/>
          <p:cNvSpPr txBox="1"/>
          <p:nvPr/>
        </p:nvSpPr>
        <p:spPr>
          <a:xfrm>
            <a:off x="168500" y="2666225"/>
            <a:ext cx="4208400" cy="2134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400"/>
              <a:buFont typeface="Arial"/>
              <a:buNone/>
            </a:pPr>
            <a:r>
              <a:rPr b="1" i="0" lang="en-AU" sz="1400" u="none" cap="none" strike="noStrike">
                <a:solidFill>
                  <a:srgbClr val="000000"/>
                </a:solidFill>
                <a:highlight>
                  <a:srgbClr val="FFFFFF"/>
                </a:highlight>
                <a:latin typeface="Roboto"/>
                <a:ea typeface="Roboto"/>
                <a:cs typeface="Roboto"/>
                <a:sym typeface="Roboto"/>
              </a:rPr>
              <a:t>Diverse Environments</a:t>
            </a:r>
            <a:endParaRPr b="1" i="0" sz="1400" u="none" cap="none" strike="noStrike">
              <a:solidFill>
                <a:srgbClr val="000000"/>
              </a:solidFill>
              <a:highlight>
                <a:srgbClr val="FFFFFF"/>
              </a:highlight>
              <a:latin typeface="Roboto"/>
              <a:ea typeface="Roboto"/>
              <a:cs typeface="Roboto"/>
              <a:sym typeface="Roboto"/>
            </a:endParaRPr>
          </a:p>
          <a:p>
            <a:pPr indent="-317500" lvl="0" marL="457200" marR="0" rtl="0" algn="just">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18"/>
                  </a:ext>
                </a:extLst>
              </a:rPr>
              <a:t>large and small properties</a:t>
            </a:r>
            <a:endParaRPr b="0" i="0"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19"/>
                </a:ext>
              </a:extLst>
            </a:endParaRPr>
          </a:p>
          <a:p>
            <a:pPr indent="-317500" lvl="0" marL="457200" marR="0" rtl="0" algn="just">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0"/>
                  </a:ext>
                </a:extLst>
              </a:rPr>
              <a:t>differing environments </a:t>
            </a:r>
            <a:endParaRPr b="0" i="0"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1"/>
                </a:ext>
              </a:extLst>
            </a:endParaRPr>
          </a:p>
          <a:p>
            <a:pPr indent="-317500" lvl="0" marL="457200" marR="0" rtl="0" algn="just">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2"/>
                  </a:ext>
                </a:extLst>
              </a:rPr>
              <a:t>vast open paddocks</a:t>
            </a:r>
            <a:endParaRPr b="0" i="0"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3"/>
                </a:ext>
              </a:extLst>
            </a:endParaRPr>
          </a:p>
          <a:p>
            <a:pPr indent="-317500" lvl="0" marL="457200" marR="0" rtl="0" algn="just">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4"/>
                  </a:ext>
                </a:extLst>
              </a:rPr>
              <a:t>steep rocky outcrops</a:t>
            </a:r>
            <a:endParaRPr b="0" i="0"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5"/>
                </a:ext>
              </a:extLst>
            </a:endParaRPr>
          </a:p>
          <a:p>
            <a:pPr indent="-317500" lvl="0" marL="457200" marR="0" rtl="0" algn="just">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6"/>
                  </a:ext>
                </a:extLst>
              </a:rPr>
              <a:t>dams, rivers and creeks</a:t>
            </a:r>
            <a:endParaRPr b="0" i="0"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7"/>
                </a:ext>
              </a:extLst>
            </a:endParaRPr>
          </a:p>
          <a:p>
            <a:pPr indent="-317500" lvl="0" marL="457200" marR="0" rtl="0" algn="just">
              <a:lnSpc>
                <a:spcPct val="115000"/>
              </a:lnSpc>
              <a:spcBef>
                <a:spcPts val="0"/>
              </a:spcBef>
              <a:spcAft>
                <a:spcPts val="0"/>
              </a:spcAft>
              <a:buClr>
                <a:srgbClr val="000000"/>
              </a:buClr>
              <a:buSzPts val="1400"/>
              <a:buFont typeface="Roboto"/>
              <a:buChar char="●"/>
            </a:pPr>
            <a:r>
              <a:rPr b="0" i="0" lang="en-AU"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8"/>
                  </a:ext>
                </a:extLst>
              </a:rPr>
              <a:t>reforestation of native trees, </a:t>
            </a:r>
            <a:endParaRPr b="0" i="0"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29"/>
                </a:ext>
              </a:extLst>
            </a:endParaRPr>
          </a:p>
          <a:p>
            <a:pPr indent="0" lvl="0" marL="457200" marR="0" rtl="0" algn="just">
              <a:lnSpc>
                <a:spcPct val="115000"/>
              </a:lnSpc>
              <a:spcBef>
                <a:spcPts val="0"/>
              </a:spcBef>
              <a:spcAft>
                <a:spcPts val="0"/>
              </a:spcAft>
              <a:buClr>
                <a:srgbClr val="000000"/>
              </a:buClr>
              <a:buSzPts val="1400"/>
              <a:buFont typeface="Arial"/>
              <a:buNone/>
            </a:pPr>
            <a:r>
              <a:rPr b="0" i="0" lang="en-AU" sz="1400" u="none" cap="none" strike="noStrike">
                <a:solidFill>
                  <a:srgbClr val="000000"/>
                </a:solidFill>
                <a:highlight>
                  <a:srgbClr val="FFFFFF"/>
                </a:highlight>
                <a:latin typeface="Roboto"/>
                <a:ea typeface="Roboto"/>
                <a:cs typeface="Roboto"/>
                <a:sym typeface="Roboto"/>
                <a:extLst>
                  <a:ext uri="http://customooxmlschemas.google.com/">
                    <go:slidesCustomData xmlns:go="http://customooxmlschemas.google.com/" textRoundtripDataId="30"/>
                  </a:ext>
                </a:extLst>
              </a:rPr>
              <a:t>shrubs and canopies</a:t>
            </a:r>
            <a:endParaRPr b="0" i="0" sz="1400" u="none" cap="none" strike="noStrike">
              <a:solidFill>
                <a:srgbClr val="000000"/>
              </a:solidFill>
              <a:highlight>
                <a:srgbClr val="FFFFFF"/>
              </a:highlight>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250b4980f6f_0_14"/>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lt1"/>
              </a:buClr>
              <a:buSzPts val="2800"/>
              <a:buFont typeface="Arial"/>
              <a:buNone/>
            </a:pPr>
            <a:r>
              <a:rPr lang="en-AU"/>
              <a:t>Meet Our Drone Technology Experts</a:t>
            </a:r>
            <a:endParaRPr/>
          </a:p>
          <a:p>
            <a:pPr indent="0" lvl="0" marL="0" rtl="0" algn="l">
              <a:lnSpc>
                <a:spcPct val="100000"/>
              </a:lnSpc>
              <a:spcBef>
                <a:spcPts val="0"/>
              </a:spcBef>
              <a:spcAft>
                <a:spcPts val="0"/>
              </a:spcAft>
              <a:buSzPts val="2800"/>
              <a:buNone/>
            </a:pPr>
            <a:r>
              <a:t/>
            </a:r>
            <a:endParaRPr/>
          </a:p>
        </p:txBody>
      </p:sp>
      <p:pic>
        <p:nvPicPr>
          <p:cNvPr id="103" name="Google Shape;103;g250b4980f6f_0_14"/>
          <p:cNvPicPr preferRelativeResize="0"/>
          <p:nvPr/>
        </p:nvPicPr>
        <p:blipFill rotWithShape="1">
          <a:blip r:embed="rId3">
            <a:alphaModFix/>
          </a:blip>
          <a:srcRect b="0" l="0" r="0" t="0"/>
          <a:stretch/>
        </p:blipFill>
        <p:spPr>
          <a:xfrm>
            <a:off x="7386250" y="55650"/>
            <a:ext cx="1586725" cy="1152725"/>
          </a:xfrm>
          <a:prstGeom prst="rect">
            <a:avLst/>
          </a:prstGeom>
          <a:noFill/>
          <a:ln>
            <a:noFill/>
          </a:ln>
        </p:spPr>
      </p:pic>
      <p:pic>
        <p:nvPicPr>
          <p:cNvPr id="104" name="Google Shape;104;g250b4980f6f_0_14"/>
          <p:cNvPicPr preferRelativeResize="0"/>
          <p:nvPr/>
        </p:nvPicPr>
        <p:blipFill rotWithShape="1">
          <a:blip r:embed="rId4">
            <a:alphaModFix/>
          </a:blip>
          <a:srcRect b="0" l="0" r="0" t="0"/>
          <a:stretch/>
        </p:blipFill>
        <p:spPr>
          <a:xfrm>
            <a:off x="7612386" y="1866359"/>
            <a:ext cx="1134464" cy="1114615"/>
          </a:xfrm>
          <a:prstGeom prst="rect">
            <a:avLst/>
          </a:prstGeom>
          <a:noFill/>
          <a:ln>
            <a:noFill/>
          </a:ln>
        </p:spPr>
      </p:pic>
      <p:pic>
        <p:nvPicPr>
          <p:cNvPr id="105" name="Google Shape;105;g250b4980f6f_0_14"/>
          <p:cNvPicPr preferRelativeResize="0"/>
          <p:nvPr/>
        </p:nvPicPr>
        <p:blipFill rotWithShape="1">
          <a:blip r:embed="rId5">
            <a:alphaModFix/>
          </a:blip>
          <a:srcRect b="0" l="0" r="0" t="0"/>
          <a:stretch/>
        </p:blipFill>
        <p:spPr>
          <a:xfrm>
            <a:off x="7641874" y="3433825"/>
            <a:ext cx="1123950" cy="1114425"/>
          </a:xfrm>
          <a:prstGeom prst="rect">
            <a:avLst/>
          </a:prstGeom>
          <a:noFill/>
          <a:ln>
            <a:noFill/>
          </a:ln>
        </p:spPr>
      </p:pic>
      <p:pic>
        <p:nvPicPr>
          <p:cNvPr id="106" name="Google Shape;106;g250b4980f6f_0_14"/>
          <p:cNvPicPr preferRelativeResize="0"/>
          <p:nvPr/>
        </p:nvPicPr>
        <p:blipFill rotWithShape="1">
          <a:blip r:embed="rId6">
            <a:alphaModFix/>
          </a:blip>
          <a:srcRect b="0" l="0" r="0" t="0"/>
          <a:stretch/>
        </p:blipFill>
        <p:spPr>
          <a:xfrm>
            <a:off x="311736" y="1801790"/>
            <a:ext cx="1134463" cy="1058832"/>
          </a:xfrm>
          <a:prstGeom prst="rect">
            <a:avLst/>
          </a:prstGeom>
          <a:noFill/>
          <a:ln>
            <a:noFill/>
          </a:ln>
        </p:spPr>
      </p:pic>
      <p:pic>
        <p:nvPicPr>
          <p:cNvPr id="107" name="Google Shape;107;g250b4980f6f_0_14"/>
          <p:cNvPicPr preferRelativeResize="0"/>
          <p:nvPr/>
        </p:nvPicPr>
        <p:blipFill rotWithShape="1">
          <a:blip r:embed="rId7">
            <a:alphaModFix/>
          </a:blip>
          <a:srcRect b="0" l="0" r="0" t="0"/>
          <a:stretch/>
        </p:blipFill>
        <p:spPr>
          <a:xfrm>
            <a:off x="311725" y="3420125"/>
            <a:ext cx="1134475" cy="1141835"/>
          </a:xfrm>
          <a:prstGeom prst="rect">
            <a:avLst/>
          </a:prstGeom>
          <a:noFill/>
          <a:ln>
            <a:noFill/>
          </a:ln>
        </p:spPr>
      </p:pic>
      <p:pic>
        <p:nvPicPr>
          <p:cNvPr id="108" name="Google Shape;108;g250b4980f6f_0_14"/>
          <p:cNvPicPr preferRelativeResize="0"/>
          <p:nvPr/>
        </p:nvPicPr>
        <p:blipFill rotWithShape="1">
          <a:blip r:embed="rId8">
            <a:alphaModFix/>
          </a:blip>
          <a:srcRect b="0" l="-5087" r="18423" t="0"/>
          <a:stretch/>
        </p:blipFill>
        <p:spPr>
          <a:xfrm>
            <a:off x="4643575" y="2561100"/>
            <a:ext cx="2638980" cy="2000850"/>
          </a:xfrm>
          <a:prstGeom prst="rect">
            <a:avLst/>
          </a:prstGeom>
          <a:noFill/>
          <a:ln>
            <a:noFill/>
          </a:ln>
        </p:spPr>
      </p:pic>
      <p:pic>
        <p:nvPicPr>
          <p:cNvPr id="109" name="Google Shape;109;g250b4980f6f_0_14"/>
          <p:cNvPicPr preferRelativeResize="0"/>
          <p:nvPr/>
        </p:nvPicPr>
        <p:blipFill rotWithShape="1">
          <a:blip r:embed="rId9">
            <a:alphaModFix/>
          </a:blip>
          <a:srcRect b="0" l="0" r="27177" t="0"/>
          <a:stretch/>
        </p:blipFill>
        <p:spPr>
          <a:xfrm>
            <a:off x="1652775" y="2561100"/>
            <a:ext cx="2189583" cy="2000851"/>
          </a:xfrm>
          <a:prstGeom prst="rect">
            <a:avLst/>
          </a:prstGeom>
          <a:noFill/>
          <a:ln>
            <a:noFill/>
          </a:ln>
        </p:spPr>
      </p:pic>
      <p:sp>
        <p:nvSpPr>
          <p:cNvPr id="110" name="Google Shape;110;g250b4980f6f_0_14"/>
          <p:cNvSpPr txBox="1"/>
          <p:nvPr/>
        </p:nvSpPr>
        <p:spPr>
          <a:xfrm>
            <a:off x="4931075" y="1794850"/>
            <a:ext cx="23034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Roboto"/>
                <a:ea typeface="Roboto"/>
                <a:cs typeface="Roboto"/>
                <a:sym typeface="Roboto"/>
              </a:rPr>
              <a:t>Ben Watts</a:t>
            </a:r>
            <a:endParaRPr b="1" i="0" sz="18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0000"/>
                </a:solidFill>
                <a:latin typeface="Roboto"/>
                <a:ea typeface="Roboto"/>
                <a:cs typeface="Roboto"/>
                <a:sym typeface="Roboto"/>
              </a:rPr>
              <a:t>Bralca </a:t>
            </a:r>
            <a:endParaRPr b="0" i="0" sz="1600" u="none" cap="none" strike="noStrike">
              <a:solidFill>
                <a:srgbClr val="000000"/>
              </a:solidFill>
              <a:latin typeface="Roboto"/>
              <a:ea typeface="Roboto"/>
              <a:cs typeface="Roboto"/>
              <a:sym typeface="Roboto"/>
            </a:endParaRPr>
          </a:p>
        </p:txBody>
      </p:sp>
      <p:sp>
        <p:nvSpPr>
          <p:cNvPr id="111" name="Google Shape;111;g250b4980f6f_0_14"/>
          <p:cNvSpPr txBox="1"/>
          <p:nvPr/>
        </p:nvSpPr>
        <p:spPr>
          <a:xfrm>
            <a:off x="1673125" y="1782925"/>
            <a:ext cx="23034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Roboto"/>
                <a:ea typeface="Roboto"/>
                <a:cs typeface="Roboto"/>
                <a:sym typeface="Roboto"/>
              </a:rPr>
              <a:t>Chris Warrior</a:t>
            </a:r>
            <a:endParaRPr b="1" i="0" sz="18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0000"/>
                </a:solidFill>
                <a:latin typeface="Roboto"/>
                <a:ea typeface="Roboto"/>
                <a:cs typeface="Roboto"/>
                <a:sym typeface="Roboto"/>
              </a:rPr>
              <a:t>Wiru Drone Solutions</a:t>
            </a:r>
            <a:endParaRPr b="0" i="0" sz="1600" u="none" cap="none" strike="noStrike">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 name="Shape 115"/>
        <p:cNvGrpSpPr/>
        <p:nvPr/>
      </p:nvGrpSpPr>
      <p:grpSpPr>
        <a:xfrm>
          <a:off x="0" y="0"/>
          <a:ext cx="0" cy="0"/>
          <a:chOff x="0" y="0"/>
          <a:chExt cx="0" cy="0"/>
        </a:xfrm>
      </p:grpSpPr>
      <p:sp>
        <p:nvSpPr>
          <p:cNvPr id="116" name="Google Shape;116;p2"/>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lt1"/>
              </a:buClr>
              <a:buSzPts val="2800"/>
              <a:buNone/>
            </a:pPr>
            <a:r>
              <a:t/>
            </a:r>
            <a:endParaRPr/>
          </a:p>
        </p:txBody>
      </p:sp>
      <p:sp>
        <p:nvSpPr>
          <p:cNvPr id="117" name="Google Shape;117;p2"/>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300"/>
              <a:buNone/>
            </a:pPr>
            <a:r>
              <a:t/>
            </a:r>
            <a:endParaRPr/>
          </a:p>
        </p:txBody>
      </p:sp>
      <p:sp>
        <p:nvSpPr>
          <p:cNvPr id="118" name="Google Shape;118;p2"/>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300"/>
              <a:buNone/>
            </a:pPr>
            <a:r>
              <a:t/>
            </a:r>
            <a:endParaRPr/>
          </a:p>
        </p:txBody>
      </p:sp>
      <p:pic>
        <p:nvPicPr>
          <p:cNvPr id="119" name="Google Shape;119;p2"/>
          <p:cNvPicPr preferRelativeResize="0"/>
          <p:nvPr/>
        </p:nvPicPr>
        <p:blipFill rotWithShape="1">
          <a:blip r:embed="rId3">
            <a:alphaModFix/>
          </a:blip>
          <a:srcRect b="0" l="0" r="0" t="0"/>
          <a:stretch/>
        </p:blipFill>
        <p:spPr>
          <a:xfrm>
            <a:off x="2878796" y="0"/>
            <a:ext cx="2946008"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5"/>
          <p:cNvSpPr txBox="1"/>
          <p:nvPr>
            <p:ph type="title"/>
          </p:nvPr>
        </p:nvSpPr>
        <p:spPr>
          <a:xfrm>
            <a:off x="332925" y="307649"/>
            <a:ext cx="3706500" cy="2508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lt1"/>
              </a:buClr>
              <a:buSzPts val="2800"/>
              <a:buNone/>
            </a:pPr>
            <a:r>
              <a:rPr lang="en-AU"/>
              <a:t>Chris Warrior</a:t>
            </a:r>
            <a:endParaRPr/>
          </a:p>
        </p:txBody>
      </p:sp>
      <p:pic>
        <p:nvPicPr>
          <p:cNvPr id="125" name="Google Shape;125;p5"/>
          <p:cNvPicPr preferRelativeResize="0"/>
          <p:nvPr/>
        </p:nvPicPr>
        <p:blipFill rotWithShape="1">
          <a:blip r:embed="rId3">
            <a:alphaModFix/>
          </a:blip>
          <a:srcRect b="0" l="0" r="0" t="0"/>
          <a:stretch/>
        </p:blipFill>
        <p:spPr>
          <a:xfrm>
            <a:off x="388344" y="935182"/>
            <a:ext cx="3103000" cy="796635"/>
          </a:xfrm>
          <a:prstGeom prst="rect">
            <a:avLst/>
          </a:prstGeom>
          <a:noFill/>
          <a:ln>
            <a:noFill/>
          </a:ln>
        </p:spPr>
      </p:pic>
      <p:pic>
        <p:nvPicPr>
          <p:cNvPr id="126" name="Google Shape;126;p5"/>
          <p:cNvPicPr preferRelativeResize="0"/>
          <p:nvPr/>
        </p:nvPicPr>
        <p:blipFill rotWithShape="1">
          <a:blip r:embed="rId4">
            <a:alphaModFix/>
          </a:blip>
          <a:srcRect b="9250" l="0" r="13840" t="22136"/>
          <a:stretch/>
        </p:blipFill>
        <p:spPr>
          <a:xfrm>
            <a:off x="388344" y="1711569"/>
            <a:ext cx="3103000" cy="3294692"/>
          </a:xfrm>
          <a:prstGeom prst="rect">
            <a:avLst/>
          </a:prstGeom>
          <a:noFill/>
          <a:ln>
            <a:noFill/>
          </a:ln>
        </p:spPr>
      </p:pic>
      <p:sp>
        <p:nvSpPr>
          <p:cNvPr id="127" name="Google Shape;127;p5"/>
          <p:cNvSpPr txBox="1"/>
          <p:nvPr/>
        </p:nvSpPr>
        <p:spPr>
          <a:xfrm>
            <a:off x="4572000" y="4805097"/>
            <a:ext cx="457200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Arial"/>
                <a:ea typeface="Arial"/>
                <a:cs typeface="Arial"/>
                <a:sym typeface="Arial"/>
              </a:rPr>
              <a:t>Source: http://wirudronesolutions.com.au/about.html</a:t>
            </a:r>
            <a:endParaRPr b="0" i="0" sz="1400" u="none" cap="none" strike="noStrike">
              <a:solidFill>
                <a:srgbClr val="000000"/>
              </a:solidFill>
              <a:latin typeface="Arial"/>
              <a:ea typeface="Arial"/>
              <a:cs typeface="Arial"/>
              <a:sym typeface="Arial"/>
            </a:endParaRPr>
          </a:p>
        </p:txBody>
      </p:sp>
      <p:sp>
        <p:nvSpPr>
          <p:cNvPr id="128" name="Google Shape;128;p5"/>
          <p:cNvSpPr txBox="1"/>
          <p:nvPr/>
        </p:nvSpPr>
        <p:spPr>
          <a:xfrm>
            <a:off x="4426525" y="1336825"/>
            <a:ext cx="4627500" cy="3232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1"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31"/>
                  </a:ext>
                </a:extLst>
              </a:rPr>
              <a:t>Wiru Drone Solutions is 100% Indigenous owned </a:t>
            </a:r>
            <a:r>
              <a:rPr b="0"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32"/>
                  </a:ext>
                </a:extLst>
              </a:rPr>
              <a:t>and operated by Chris Warrior a Kokatha/ Wiranga man.</a:t>
            </a:r>
            <a:endParaRPr b="0" i="0" sz="1400" u="none" cap="none" strike="noStrike">
              <a:solidFill>
                <a:srgbClr val="000000"/>
              </a:solidFill>
              <a:latin typeface="Arial"/>
              <a:ea typeface="Arial"/>
              <a:cs typeface="Arial"/>
              <a:sym typeface="Arial"/>
              <a:extLst>
                <a:ext uri="http://customooxmlschemas.google.com/">
                  <go:slidesCustomData xmlns:go="http://customooxmlschemas.google.com/" textRoundtripDataId="33"/>
                </a:ext>
              </a:extLst>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34"/>
                </a:ext>
              </a:extLst>
            </a:endParaRPr>
          </a:p>
          <a:p>
            <a:pPr indent="0" lvl="0" marL="0" marR="0" rtl="0" algn="just">
              <a:lnSpc>
                <a:spcPct val="100000"/>
              </a:lnSpc>
              <a:spcBef>
                <a:spcPts val="0"/>
              </a:spcBef>
              <a:spcAft>
                <a:spcPts val="0"/>
              </a:spcAft>
              <a:buClr>
                <a:srgbClr val="000000"/>
              </a:buClr>
              <a:buSzPts val="1200"/>
              <a:buFont typeface="Arial"/>
              <a:buNone/>
            </a:pPr>
            <a:r>
              <a:rPr b="0"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35"/>
                  </a:ext>
                </a:extLst>
              </a:rPr>
              <a:t>Chris is passionate about providing pathways into drone operation and STEM for </a:t>
            </a:r>
            <a:r>
              <a:rPr b="1"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36"/>
                  </a:ext>
                </a:extLst>
              </a:rPr>
              <a:t>young Indigenous people</a:t>
            </a:r>
            <a:r>
              <a:rPr b="0"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37"/>
                  </a:ext>
                </a:extLst>
              </a:rPr>
              <a:t>. He offers</a:t>
            </a:r>
            <a:endParaRPr b="0" i="0" sz="1400" u="none" cap="none" strike="noStrike">
              <a:solidFill>
                <a:srgbClr val="000000"/>
              </a:solidFill>
              <a:latin typeface="Arial"/>
              <a:ea typeface="Arial"/>
              <a:cs typeface="Arial"/>
              <a:sym typeface="Arial"/>
              <a:extLst>
                <a:ext uri="http://customooxmlschemas.google.com/">
                  <go:slidesCustomData xmlns:go="http://customooxmlschemas.google.com/" textRoundtripDataId="38"/>
                </a:ext>
              </a:extLst>
            </a:endParaRPr>
          </a:p>
          <a:p>
            <a:pPr indent="0" lvl="0" marL="0" marR="0" rtl="0" algn="just">
              <a:lnSpc>
                <a:spcPct val="100000"/>
              </a:lnSpc>
              <a:spcBef>
                <a:spcPts val="0"/>
              </a:spcBef>
              <a:spcAft>
                <a:spcPts val="0"/>
              </a:spcAft>
              <a:buClr>
                <a:srgbClr val="000000"/>
              </a:buClr>
              <a:buSzPts val="1200"/>
              <a:buFont typeface="Arial"/>
              <a:buNone/>
            </a:pPr>
            <a:r>
              <a:rPr b="0"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39"/>
                  </a:ext>
                </a:extLst>
              </a:rPr>
              <a:t>pathways, STEM and drone education workshops.</a:t>
            </a:r>
            <a:endParaRPr b="0" i="0"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0"/>
                </a:ext>
              </a:extLst>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1"/>
                </a:ext>
              </a:extLst>
            </a:endParaRPr>
          </a:p>
          <a:p>
            <a:pPr indent="0" lvl="0" marL="0" marR="0" rtl="0" algn="just">
              <a:lnSpc>
                <a:spcPct val="100000"/>
              </a:lnSpc>
              <a:spcBef>
                <a:spcPts val="0"/>
              </a:spcBef>
              <a:spcAft>
                <a:spcPts val="0"/>
              </a:spcAft>
              <a:buClr>
                <a:srgbClr val="000000"/>
              </a:buClr>
              <a:buSzPts val="1200"/>
              <a:buFont typeface="Arial"/>
              <a:buNone/>
            </a:pPr>
            <a:r>
              <a:rPr b="0"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2"/>
                  </a:ext>
                </a:extLst>
              </a:rPr>
              <a:t>“My passion is capturing cultural heritage sites with 3D mapping on country and also teaching the next generation of Indigenous drone pilots to manage their own country with </a:t>
            </a:r>
            <a:r>
              <a:rPr b="1"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3"/>
                  </a:ext>
                </a:extLst>
              </a:rPr>
              <a:t>technology and data capture methodologies</a:t>
            </a:r>
            <a:r>
              <a:rPr b="0"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4"/>
                  </a:ext>
                </a:extLst>
              </a:rPr>
              <a:t>.”</a:t>
            </a:r>
            <a:br>
              <a:rPr b="0"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5"/>
                  </a:ext>
                </a:extLst>
              </a:rPr>
            </a:br>
            <a:br>
              <a:rPr b="0" i="0"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5"/>
                  </a:ext>
                </a:extLst>
              </a:rPr>
            </a:br>
            <a:r>
              <a:rPr b="0"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6"/>
                  </a:ext>
                </a:extLst>
              </a:rPr>
              <a:t>“I love capturing cultural heritage sites with the use of </a:t>
            </a:r>
            <a:r>
              <a:rPr b="1"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7"/>
                  </a:ext>
                </a:extLst>
              </a:rPr>
              <a:t>photogrammetry 3D mapping</a:t>
            </a:r>
            <a:r>
              <a:rPr b="0"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8"/>
                  </a:ext>
                </a:extLst>
              </a:rPr>
              <a:t> and how to better </a:t>
            </a:r>
            <a:r>
              <a:rPr b="1"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49"/>
                  </a:ext>
                </a:extLst>
              </a:rPr>
              <a:t>protect cultural heritage sites</a:t>
            </a:r>
            <a:r>
              <a:rPr b="0"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50"/>
                  </a:ext>
                </a:extLst>
              </a:rPr>
              <a:t>, especially when being on </a:t>
            </a:r>
            <a:r>
              <a:rPr b="1"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51"/>
                  </a:ext>
                </a:extLst>
              </a:rPr>
              <a:t>pastoral/farming properties</a:t>
            </a:r>
            <a:r>
              <a:rPr b="0"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52"/>
                  </a:ext>
                </a:extLst>
              </a:rPr>
              <a:t>. It is about sharing the land and preserving the heritage together and using </a:t>
            </a:r>
            <a:r>
              <a:rPr b="1"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53"/>
                  </a:ext>
                </a:extLst>
              </a:rPr>
              <a:t>drones to aid in data collection</a:t>
            </a:r>
            <a:r>
              <a:rPr b="0" i="1" lang="en-AU" sz="1200" u="none" cap="none" strike="noStrike">
                <a:solidFill>
                  <a:srgbClr val="242424"/>
                </a:solidFill>
                <a:latin typeface="Roboto"/>
                <a:ea typeface="Roboto"/>
                <a:cs typeface="Roboto"/>
                <a:sym typeface="Roboto"/>
                <a:extLst>
                  <a:ext uri="http://customooxmlschemas.google.com/">
                    <go:slidesCustomData xmlns:go="http://customooxmlschemas.google.com/" textRoundtripDataId="54"/>
                  </a:ext>
                </a:extLst>
              </a:rPr>
              <a:t>.”</a:t>
            </a:r>
            <a:endParaRPr b="0" i="1" sz="1200" u="none" cap="none" strike="noStrike">
              <a:solidFill>
                <a:srgbClr val="000000"/>
              </a:solidFill>
              <a:latin typeface="Roboto"/>
              <a:ea typeface="Roboto"/>
              <a:cs typeface="Roboto"/>
              <a:sym typeface="Roboto"/>
            </a:endParaRPr>
          </a:p>
        </p:txBody>
      </p:sp>
      <p:pic>
        <p:nvPicPr>
          <p:cNvPr id="129" name="Google Shape;129;p5"/>
          <p:cNvPicPr preferRelativeResize="0"/>
          <p:nvPr/>
        </p:nvPicPr>
        <p:blipFill rotWithShape="1">
          <a:blip r:embed="rId5">
            <a:alphaModFix/>
          </a:blip>
          <a:srcRect b="0" l="0" r="0" t="0"/>
          <a:stretch/>
        </p:blipFill>
        <p:spPr>
          <a:xfrm>
            <a:off x="7386250" y="55650"/>
            <a:ext cx="1586725" cy="1152725"/>
          </a:xfrm>
          <a:prstGeom prst="rect">
            <a:avLst/>
          </a:prstGeom>
          <a:noFill/>
          <a:ln>
            <a:noFill/>
          </a:ln>
        </p:spPr>
      </p:pic>
      <p:pic>
        <p:nvPicPr>
          <p:cNvPr id="130" name="Google Shape;130;p5"/>
          <p:cNvPicPr preferRelativeResize="0"/>
          <p:nvPr/>
        </p:nvPicPr>
        <p:blipFill rotWithShape="1">
          <a:blip r:embed="rId5">
            <a:alphaModFix/>
          </a:blip>
          <a:srcRect b="0" l="0" r="0" t="0"/>
          <a:stretch/>
        </p:blipFill>
        <p:spPr>
          <a:xfrm>
            <a:off x="7386250" y="55650"/>
            <a:ext cx="1586725" cy="1152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6"/>
          <p:cNvSpPr txBox="1"/>
          <p:nvPr>
            <p:ph type="title"/>
          </p:nvPr>
        </p:nvSpPr>
        <p:spPr>
          <a:xfrm>
            <a:off x="263232" y="479995"/>
            <a:ext cx="3706500" cy="2508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lt1"/>
              </a:buClr>
              <a:buSzPts val="2800"/>
              <a:buNone/>
            </a:pPr>
            <a:r>
              <a:rPr lang="en-AU"/>
              <a:t>Ben Watts</a:t>
            </a:r>
            <a:endParaRPr/>
          </a:p>
        </p:txBody>
      </p:sp>
      <p:pic>
        <p:nvPicPr>
          <p:cNvPr id="136" name="Google Shape;136;p6"/>
          <p:cNvPicPr preferRelativeResize="0"/>
          <p:nvPr/>
        </p:nvPicPr>
        <p:blipFill rotWithShape="1">
          <a:blip r:embed="rId3">
            <a:alphaModFix/>
          </a:blip>
          <a:srcRect b="0" l="0" r="0" t="0"/>
          <a:stretch/>
        </p:blipFill>
        <p:spPr>
          <a:xfrm>
            <a:off x="329246" y="4380292"/>
            <a:ext cx="3574475" cy="454640"/>
          </a:xfrm>
          <a:prstGeom prst="rect">
            <a:avLst/>
          </a:prstGeom>
          <a:noFill/>
          <a:ln>
            <a:noFill/>
          </a:ln>
        </p:spPr>
      </p:pic>
      <p:pic>
        <p:nvPicPr>
          <p:cNvPr id="137" name="Google Shape;137;p6"/>
          <p:cNvPicPr preferRelativeResize="0"/>
          <p:nvPr/>
        </p:nvPicPr>
        <p:blipFill rotWithShape="1">
          <a:blip r:embed="rId4">
            <a:alphaModFix/>
          </a:blip>
          <a:srcRect b="0" l="0" r="0" t="0"/>
          <a:stretch/>
        </p:blipFill>
        <p:spPr>
          <a:xfrm>
            <a:off x="329245" y="1231481"/>
            <a:ext cx="2171888" cy="502964"/>
          </a:xfrm>
          <a:prstGeom prst="rect">
            <a:avLst/>
          </a:prstGeom>
          <a:noFill/>
          <a:ln>
            <a:noFill/>
          </a:ln>
        </p:spPr>
      </p:pic>
      <p:sp>
        <p:nvSpPr>
          <p:cNvPr id="138" name="Google Shape;138;p6"/>
          <p:cNvSpPr txBox="1"/>
          <p:nvPr/>
        </p:nvSpPr>
        <p:spPr>
          <a:xfrm>
            <a:off x="4383862" y="4607612"/>
            <a:ext cx="325740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Roboto"/>
                <a:ea typeface="Roboto"/>
                <a:cs typeface="Roboto"/>
                <a:sym typeface="Roboto"/>
              </a:rPr>
              <a:t>https://www.nbnnews.com.au/2022/12/08/farmers-learn-how-drones-can-benefit-their-farming-practices-in-the-northern-rivers/</a:t>
            </a:r>
            <a:endParaRPr b="0" i="0" sz="1400" u="none" cap="none" strike="noStrike">
              <a:solidFill>
                <a:srgbClr val="000000"/>
              </a:solidFill>
              <a:latin typeface="Arial"/>
              <a:ea typeface="Arial"/>
              <a:cs typeface="Arial"/>
              <a:sym typeface="Arial"/>
            </a:endParaRPr>
          </a:p>
        </p:txBody>
      </p:sp>
      <p:pic>
        <p:nvPicPr>
          <p:cNvPr id="139" name="Google Shape;139;p6"/>
          <p:cNvPicPr preferRelativeResize="0"/>
          <p:nvPr/>
        </p:nvPicPr>
        <p:blipFill rotWithShape="1">
          <a:blip r:embed="rId5">
            <a:alphaModFix/>
          </a:blip>
          <a:srcRect b="0" l="0" r="0" t="0"/>
          <a:stretch/>
        </p:blipFill>
        <p:spPr>
          <a:xfrm>
            <a:off x="4458575" y="4152978"/>
            <a:ext cx="2509301" cy="454625"/>
          </a:xfrm>
          <a:prstGeom prst="rect">
            <a:avLst/>
          </a:prstGeom>
          <a:noFill/>
          <a:ln>
            <a:noFill/>
          </a:ln>
        </p:spPr>
      </p:pic>
      <p:pic>
        <p:nvPicPr>
          <p:cNvPr id="140" name="Google Shape;140;p6"/>
          <p:cNvPicPr preferRelativeResize="0"/>
          <p:nvPr/>
        </p:nvPicPr>
        <p:blipFill rotWithShape="1">
          <a:blip r:embed="rId6">
            <a:alphaModFix/>
          </a:blip>
          <a:srcRect b="0" l="0" r="0" t="0"/>
          <a:stretch/>
        </p:blipFill>
        <p:spPr>
          <a:xfrm>
            <a:off x="329245" y="1876610"/>
            <a:ext cx="3574475" cy="2384366"/>
          </a:xfrm>
          <a:prstGeom prst="rect">
            <a:avLst/>
          </a:prstGeom>
          <a:noFill/>
          <a:ln>
            <a:noFill/>
          </a:ln>
        </p:spPr>
      </p:pic>
      <p:sp>
        <p:nvSpPr>
          <p:cNvPr id="141" name="Google Shape;141;p6"/>
          <p:cNvSpPr txBox="1"/>
          <p:nvPr/>
        </p:nvSpPr>
        <p:spPr>
          <a:xfrm>
            <a:off x="4458587" y="1601995"/>
            <a:ext cx="4597200" cy="2124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55"/>
                  </a:ext>
                </a:extLst>
              </a:rPr>
              <a:t>Ben is a renowned </a:t>
            </a: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56"/>
                  </a:ext>
                </a:extLst>
              </a:rPr>
              <a:t>keynote speaker for the Agricultural Industry </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57"/>
                  </a:ext>
                </a:extLst>
              </a:rPr>
              <a:t>having presented both nationally and internationally.</a:t>
            </a:r>
            <a:endParaRPr b="0" i="0" sz="1200" u="none" cap="none" strike="noStrike">
              <a:solidFill>
                <a:srgbClr val="000000"/>
              </a:solidFill>
              <a:latin typeface="Arial"/>
              <a:ea typeface="Arial"/>
              <a:cs typeface="Arial"/>
              <a:sym typeface="Arial"/>
              <a:extLst>
                <a:ext uri="http://customooxmlschemas.google.com/">
                  <go:slidesCustomData xmlns:go="http://customooxmlschemas.google.com/" textRoundtripDataId="58"/>
                </a:ext>
              </a:extLst>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59"/>
                </a:ext>
              </a:extLst>
            </a:endParaRPr>
          </a:p>
          <a:p>
            <a:pPr indent="0" lvl="0" marL="0" marR="0" rtl="0" algn="just">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0"/>
                  </a:ext>
                </a:extLst>
              </a:rPr>
              <a:t>He brings a realistic and experience driven presentation that connects with both what is possible now and </a:t>
            </a: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1"/>
                  </a:ext>
                </a:extLst>
              </a:rPr>
              <a:t>what the future looks like in the AgTech arena</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2"/>
                  </a:ext>
                </a:extLst>
              </a:rPr>
              <a:t>!</a:t>
            </a:r>
            <a:endParaRPr b="0" i="0" sz="1200" u="none" cap="none" strike="noStrike">
              <a:solidFill>
                <a:srgbClr val="000000"/>
              </a:solidFill>
              <a:latin typeface="Arial"/>
              <a:ea typeface="Arial"/>
              <a:cs typeface="Arial"/>
              <a:sym typeface="Arial"/>
              <a:extLst>
                <a:ext uri="http://customooxmlschemas.google.com/">
                  <go:slidesCustomData xmlns:go="http://customooxmlschemas.google.com/" textRoundtripDataId="63"/>
                </a:ext>
              </a:extLst>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4"/>
                </a:ext>
              </a:extLst>
            </a:endParaRPr>
          </a:p>
          <a:p>
            <a:pPr indent="0" lvl="0" marL="0" marR="0" rtl="0" algn="just">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5"/>
                  </a:ext>
                </a:extLst>
              </a:rPr>
              <a:t>Ben is at the leading edge of </a:t>
            </a: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6"/>
                  </a:ext>
                </a:extLst>
              </a:rPr>
              <a:t>Australian Agriculture and AgTech</a:t>
            </a:r>
            <a:r>
              <a:rPr b="0"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7"/>
                  </a:ext>
                </a:extLst>
              </a:rPr>
              <a:t> and brings a whole new dimension of </a:t>
            </a:r>
            <a:r>
              <a:rPr b="1" i="0" lang="en-AU" sz="1200" u="none" cap="none" strike="noStrike">
                <a:solidFill>
                  <a:srgbClr val="000000"/>
                </a:solidFill>
                <a:latin typeface="Roboto"/>
                <a:ea typeface="Roboto"/>
                <a:cs typeface="Roboto"/>
                <a:sym typeface="Roboto"/>
                <a:extLst>
                  <a:ext uri="http://customooxmlschemas.google.com/">
                    <go:slidesCustomData xmlns:go="http://customooxmlschemas.google.com/" textRoundtripDataId="68"/>
                  </a:ext>
                </a:extLst>
              </a:rPr>
              <a:t>engagement and opportunities for our emerging young drone pilots in Agriculture.</a:t>
            </a:r>
            <a:endParaRPr b="1" i="0" sz="1200" u="none" cap="none" strike="noStrike">
              <a:solidFill>
                <a:srgbClr val="000000"/>
              </a:solidFill>
              <a:latin typeface="Arial"/>
              <a:ea typeface="Arial"/>
              <a:cs typeface="Arial"/>
              <a:sym typeface="Arial"/>
            </a:endParaRPr>
          </a:p>
        </p:txBody>
      </p:sp>
      <p:pic>
        <p:nvPicPr>
          <p:cNvPr id="142" name="Google Shape;142;p6"/>
          <p:cNvPicPr preferRelativeResize="0"/>
          <p:nvPr/>
        </p:nvPicPr>
        <p:blipFill rotWithShape="1">
          <a:blip r:embed="rId7">
            <a:alphaModFix/>
          </a:blip>
          <a:srcRect b="0" l="0" r="0" t="0"/>
          <a:stretch/>
        </p:blipFill>
        <p:spPr>
          <a:xfrm>
            <a:off x="7386250" y="55650"/>
            <a:ext cx="1586725" cy="1152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50b4980f6f_0_50"/>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AU"/>
              <a:t>The difference is YOU!</a:t>
            </a:r>
            <a:endParaRPr/>
          </a:p>
        </p:txBody>
      </p:sp>
      <p:pic>
        <p:nvPicPr>
          <p:cNvPr id="148" name="Google Shape;148;g250b4980f6f_0_50"/>
          <p:cNvPicPr preferRelativeResize="0"/>
          <p:nvPr/>
        </p:nvPicPr>
        <p:blipFill rotWithShape="1">
          <a:blip r:embed="rId3">
            <a:alphaModFix/>
          </a:blip>
          <a:srcRect b="0" l="0" r="0" t="0"/>
          <a:stretch/>
        </p:blipFill>
        <p:spPr>
          <a:xfrm>
            <a:off x="3137013" y="3265975"/>
            <a:ext cx="1135675" cy="1135675"/>
          </a:xfrm>
          <a:prstGeom prst="rect">
            <a:avLst/>
          </a:prstGeom>
          <a:noFill/>
          <a:ln>
            <a:noFill/>
          </a:ln>
        </p:spPr>
      </p:pic>
      <p:pic>
        <p:nvPicPr>
          <p:cNvPr id="149" name="Google Shape;149;g250b4980f6f_0_50"/>
          <p:cNvPicPr preferRelativeResize="0"/>
          <p:nvPr/>
        </p:nvPicPr>
        <p:blipFill rotWithShape="1">
          <a:blip r:embed="rId4">
            <a:alphaModFix/>
          </a:blip>
          <a:srcRect b="0" l="0" r="0" t="0"/>
          <a:stretch/>
        </p:blipFill>
        <p:spPr>
          <a:xfrm>
            <a:off x="4764225" y="1860100"/>
            <a:ext cx="1135675" cy="1135675"/>
          </a:xfrm>
          <a:prstGeom prst="rect">
            <a:avLst/>
          </a:prstGeom>
          <a:noFill/>
          <a:ln>
            <a:noFill/>
          </a:ln>
        </p:spPr>
      </p:pic>
      <p:pic>
        <p:nvPicPr>
          <p:cNvPr id="150" name="Google Shape;150;g250b4980f6f_0_50"/>
          <p:cNvPicPr preferRelativeResize="0"/>
          <p:nvPr/>
        </p:nvPicPr>
        <p:blipFill rotWithShape="1">
          <a:blip r:embed="rId5">
            <a:alphaModFix/>
          </a:blip>
          <a:srcRect b="0" l="0" r="0" t="0"/>
          <a:stretch/>
        </p:blipFill>
        <p:spPr>
          <a:xfrm>
            <a:off x="3137025" y="1860088"/>
            <a:ext cx="1135675" cy="1135675"/>
          </a:xfrm>
          <a:prstGeom prst="rect">
            <a:avLst/>
          </a:prstGeom>
          <a:noFill/>
          <a:ln>
            <a:noFill/>
          </a:ln>
        </p:spPr>
      </p:pic>
      <p:pic>
        <p:nvPicPr>
          <p:cNvPr id="151" name="Google Shape;151;g250b4980f6f_0_50"/>
          <p:cNvPicPr preferRelativeResize="0"/>
          <p:nvPr/>
        </p:nvPicPr>
        <p:blipFill rotWithShape="1">
          <a:blip r:embed="rId6">
            <a:alphaModFix/>
          </a:blip>
          <a:srcRect b="0" l="0" r="0" t="0"/>
          <a:stretch/>
        </p:blipFill>
        <p:spPr>
          <a:xfrm>
            <a:off x="4764225" y="3265975"/>
            <a:ext cx="1135675" cy="1135675"/>
          </a:xfrm>
          <a:prstGeom prst="rect">
            <a:avLst/>
          </a:prstGeom>
          <a:noFill/>
          <a:ln>
            <a:noFill/>
          </a:ln>
        </p:spPr>
      </p:pic>
      <p:sp>
        <p:nvSpPr>
          <p:cNvPr id="152" name="Google Shape;152;g250b4980f6f_0_50"/>
          <p:cNvSpPr/>
          <p:nvPr/>
        </p:nvSpPr>
        <p:spPr>
          <a:xfrm>
            <a:off x="266725" y="2043500"/>
            <a:ext cx="2653626" cy="92011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3C47D"/>
                </a:solidFill>
                <a:latin typeface="Merriweather"/>
              </a:rPr>
              <a:t>Agriculture</a:t>
            </a:r>
          </a:p>
        </p:txBody>
      </p:sp>
      <p:sp>
        <p:nvSpPr>
          <p:cNvPr id="153" name="Google Shape;153;g250b4980f6f_0_50"/>
          <p:cNvSpPr/>
          <p:nvPr/>
        </p:nvSpPr>
        <p:spPr>
          <a:xfrm>
            <a:off x="7082620" y="1860112"/>
            <a:ext cx="1789455" cy="6236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76A5AF"/>
                </a:solidFill>
                <a:latin typeface="Arial"/>
              </a:rPr>
              <a:t>Local</a:t>
            </a:r>
          </a:p>
        </p:txBody>
      </p:sp>
      <p:sp>
        <p:nvSpPr>
          <p:cNvPr id="154" name="Google Shape;154;g250b4980f6f_0_50"/>
          <p:cNvSpPr/>
          <p:nvPr/>
        </p:nvSpPr>
        <p:spPr>
          <a:xfrm>
            <a:off x="6205136" y="2876525"/>
            <a:ext cx="2666938" cy="5512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45818E"/>
                </a:solidFill>
                <a:latin typeface="Arial"/>
              </a:rPr>
              <a:t>National</a:t>
            </a:r>
          </a:p>
        </p:txBody>
      </p:sp>
      <p:sp>
        <p:nvSpPr>
          <p:cNvPr id="155" name="Google Shape;155;g250b4980f6f_0_50"/>
          <p:cNvSpPr/>
          <p:nvPr/>
        </p:nvSpPr>
        <p:spPr>
          <a:xfrm>
            <a:off x="6539977" y="3777949"/>
            <a:ext cx="2332097" cy="6237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134F5C"/>
                </a:solidFill>
                <a:latin typeface="Arial"/>
              </a:rPr>
              <a:t>Global</a:t>
            </a:r>
          </a:p>
        </p:txBody>
      </p:sp>
      <p:sp>
        <p:nvSpPr>
          <p:cNvPr id="156" name="Google Shape;156;g250b4980f6f_0_50"/>
          <p:cNvSpPr/>
          <p:nvPr/>
        </p:nvSpPr>
        <p:spPr>
          <a:xfrm>
            <a:off x="266725" y="3454225"/>
            <a:ext cx="2066275" cy="759175"/>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FF9900"/>
                </a:solidFill>
                <a:latin typeface="Lexend"/>
              </a:rPr>
              <a:t>Science</a:t>
            </a:r>
          </a:p>
        </p:txBody>
      </p:sp>
      <p:pic>
        <p:nvPicPr>
          <p:cNvPr id="157" name="Google Shape;157;g250b4980f6f_0_50"/>
          <p:cNvPicPr preferRelativeResize="0"/>
          <p:nvPr/>
        </p:nvPicPr>
        <p:blipFill rotWithShape="1">
          <a:blip r:embed="rId7">
            <a:alphaModFix/>
          </a:blip>
          <a:srcRect b="0" l="0" r="0" t="0"/>
          <a:stretch/>
        </p:blipFill>
        <p:spPr>
          <a:xfrm>
            <a:off x="7386250" y="55650"/>
            <a:ext cx="1586725" cy="1152725"/>
          </a:xfrm>
          <a:prstGeom prst="rect">
            <a:avLst/>
          </a:prstGeom>
          <a:noFill/>
          <a:ln>
            <a:noFill/>
          </a:ln>
        </p:spPr>
      </p:pic>
      <p:pic>
        <p:nvPicPr>
          <p:cNvPr id="158" name="Google Shape;158;g250b4980f6f_0_50"/>
          <p:cNvPicPr preferRelativeResize="0"/>
          <p:nvPr/>
        </p:nvPicPr>
        <p:blipFill rotWithShape="1">
          <a:blip r:embed="rId8">
            <a:alphaModFix/>
          </a:blip>
          <a:srcRect b="0" l="0" r="0" t="0"/>
          <a:stretch/>
        </p:blipFill>
        <p:spPr>
          <a:xfrm>
            <a:off x="266725" y="82650"/>
            <a:ext cx="1308025" cy="1098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Sharon Carson</dc:creator>
</cp:coreProperties>
</file>