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</p:sldIdLst>
  <p:sldSz cy="5143500" cx="9144000"/>
  <p:notesSz cx="6858000" cy="9144000"/>
  <p:embeddedFontLst>
    <p:embeddedFont>
      <p:font typeface="Economica"/>
      <p:regular r:id="rId14"/>
      <p:bold r:id="rId15"/>
      <p:italic r:id="rId16"/>
      <p:boldItalic r:id="rId17"/>
    </p:embeddedFont>
    <p:embeddedFont>
      <p:font typeface="Open Sans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3" name="PIEFA Admin"/>
  <p:cmAuthor clrIdx="1" id="1" initials="" lastIdx="3" name="Ben Holmes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OpenSans-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21" Type="http://schemas.openxmlformats.org/officeDocument/2006/relationships/font" Target="fonts/OpenSans-bold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15" Type="http://schemas.openxmlformats.org/officeDocument/2006/relationships/font" Target="fonts/Economica-bold.fntdata"/><Relationship Id="rId14" Type="http://schemas.openxmlformats.org/officeDocument/2006/relationships/font" Target="fonts/Economica-regular.fntdata"/><Relationship Id="rId17" Type="http://schemas.openxmlformats.org/officeDocument/2006/relationships/font" Target="fonts/Economica-boldItalic.fntdata"/><Relationship Id="rId16" Type="http://schemas.openxmlformats.org/officeDocument/2006/relationships/font" Target="fonts/Economica-italic.fntdata"/><Relationship Id="rId5" Type="http://schemas.openxmlformats.org/officeDocument/2006/relationships/slideMaster" Target="slideMasters/slideMaster1.xml"/><Relationship Id="rId19" Type="http://schemas.openxmlformats.org/officeDocument/2006/relationships/font" Target="fonts/OpenSans-bold.fntdata"/><Relationship Id="rId6" Type="http://schemas.openxmlformats.org/officeDocument/2006/relationships/notesMaster" Target="notesMasters/notesMaster1.xml"/><Relationship Id="rId18" Type="http://schemas.openxmlformats.org/officeDocument/2006/relationships/font" Target="fonts/OpenSans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3-05-16T04:44:44.124">
    <p:pos x="262" y="936"/>
    <p:text>Just double check the content on this slide and the slide before it - original slide wasn't clear on flow. I know the picture of Jim is on this slide but it wouldn't fit cleanly anywhere else.</p:text>
  </p:cm>
  <p:cm authorId="1" idx="1" dt="2023-05-16T04:44:44.124">
    <p:pos x="262" y="936"/>
    <p:text>leave Jim on this slide as it has technology</p:tex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2" dt="2023-05-16T05:06:11.549">
    <p:pos x="4018" y="721"/>
    <p:text>Needs a picture to sit alongside this one</p:text>
  </p:cm>
  <p:cm authorId="1" idx="2" dt="2023-05-16T04:47:19.077">
    <p:pos x="4018" y="721"/>
    <p:text>use this image which will go in a media article in the Land Newspaper this week. - who's that bloke can you photoshop it?</p:text>
  </p:cm>
  <p:cm authorId="0" idx="3" dt="2023-05-16T04:58:40.847">
    <p:pos x="4018" y="721"/>
    <p:text>The hat and shirt combo is the double denim of the corporate world</p:text>
  </p:cm>
  <p:cm authorId="1" idx="3" dt="2023-05-16T05:06:11.549">
    <p:pos x="4018" y="721"/>
    <p:text>haha good one.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44bd68dddd_1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44bd68dddd_1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44bd68dddd_1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44bd68dddd_1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44bd68dddd_1_2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44bd68dddd_1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3f23ede8a0_0_3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3f23ede8a0_0_3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44bd68dddd_1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44bd68dddd_1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3f23ede8a0_0_3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3f23ede8a0_0_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3f23ede8a0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3f23ede8a0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rgbClr val="51B4E1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rgbClr val="51B4E1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11"/>
          <p:cNvSpPr txBox="1"/>
          <p:nvPr>
            <p:ph hasCustomPrompt="1" type="title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/>
          <p:nvPr>
            <p:ph idx="1" type="body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7" name="Google Shape;17;p3"/>
          <p:cNvSpPr/>
          <p:nvPr/>
        </p:nvSpPr>
        <p:spPr>
          <a:xfrm flipH="1" rot="10800000">
            <a:off x="466425" y="35583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8" name="Google Shape;18;p3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rgbClr val="51B4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2" type="body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5" name="Google Shape;35;p7"/>
          <p:cNvSpPr txBox="1"/>
          <p:nvPr>
            <p:ph idx="1" type="body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" name="Google Shape;36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rgbClr val="C9E8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8"/>
          <p:cNvSpPr txBox="1"/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0" name="Google Shape;4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" name="Google Shape;44;p9"/>
          <p:cNvSpPr txBox="1"/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" type="subTitle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46" name="Google Shape;46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/>
          <p:nvPr>
            <p:ph idx="1" type="body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/>
        </p:txBody>
      </p:sp>
      <p:sp>
        <p:nvSpPr>
          <p:cNvPr id="50" name="Google Shape;50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lux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comments" Target="../comments/comment1.xml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comments" Target="../comments/comment2.xml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1.png"/><Relationship Id="rId8" Type="http://schemas.openxmlformats.org/officeDocument/2006/relationships/image" Target="../media/image1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10.png"/><Relationship Id="rId7" Type="http://schemas.openxmlformats.org/officeDocument/2006/relationships/image" Target="../media/image14.png"/><Relationship Id="rId8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13.png"/><Relationship Id="rId5" Type="http://schemas.openxmlformats.org/officeDocument/2006/relationships/image" Target="../media/image1.png"/><Relationship Id="rId6" Type="http://schemas.openxmlformats.org/officeDocument/2006/relationships/hyperlink" Target="https://abilityagriculture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/>
          <p:nvPr>
            <p:ph type="ctrTitle"/>
          </p:nvPr>
        </p:nvSpPr>
        <p:spPr>
          <a:xfrm>
            <a:off x="3044688" y="1881218"/>
            <a:ext cx="3054600" cy="15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4980"/>
              <a:t>Careers and opportunities in Agriculture</a:t>
            </a:r>
            <a:endParaRPr sz="4980"/>
          </a:p>
        </p:txBody>
      </p:sp>
      <p:pic>
        <p:nvPicPr>
          <p:cNvPr id="63" name="Google Shape;63;p13"/>
          <p:cNvPicPr preferRelativeResize="0"/>
          <p:nvPr/>
        </p:nvPicPr>
        <p:blipFill rotWithShape="1">
          <a:blip r:embed="rId3">
            <a:alphaModFix/>
          </a:blip>
          <a:srcRect b="0" l="0" r="38522" t="0"/>
          <a:stretch/>
        </p:blipFill>
        <p:spPr>
          <a:xfrm>
            <a:off x="3108726" y="3418425"/>
            <a:ext cx="2926549" cy="6542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4"/>
          <p:cNvPicPr preferRelativeResize="0"/>
          <p:nvPr/>
        </p:nvPicPr>
        <p:blipFill rotWithShape="1">
          <a:blip r:embed="rId3">
            <a:alphaModFix/>
          </a:blip>
          <a:srcRect b="0" l="0" r="38522" t="0"/>
          <a:stretch/>
        </p:blipFill>
        <p:spPr>
          <a:xfrm>
            <a:off x="6760389" y="4460273"/>
            <a:ext cx="2252309" cy="50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 txBox="1"/>
          <p:nvPr>
            <p:ph idx="4294967295" type="subTitle"/>
          </p:nvPr>
        </p:nvSpPr>
        <p:spPr>
          <a:xfrm>
            <a:off x="1454400" y="1042950"/>
            <a:ext cx="6235200" cy="59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GB">
                <a:solidFill>
                  <a:schemeClr val="dk1"/>
                </a:solidFill>
                <a:highlight>
                  <a:srgbClr val="C1C414"/>
                </a:highlight>
              </a:rPr>
              <a:t>70% </a:t>
            </a:r>
            <a:r>
              <a:rPr b="1" lang="en-GB">
                <a:solidFill>
                  <a:schemeClr val="dk1"/>
                </a:solidFill>
                <a:highlight>
                  <a:srgbClr val="C1C414"/>
                </a:highlight>
              </a:rPr>
              <a:t>Increased global food and fibre demand</a:t>
            </a:r>
            <a:r>
              <a:rPr lang="en-GB">
                <a:solidFill>
                  <a:schemeClr val="dk1"/>
                </a:solidFill>
                <a:highlight>
                  <a:srgbClr val="C1C414"/>
                </a:highlight>
              </a:rPr>
              <a:t> by 2050</a:t>
            </a:r>
            <a:endParaRPr>
              <a:solidFill>
                <a:schemeClr val="dk1"/>
              </a:solidFill>
              <a:highlight>
                <a:srgbClr val="C1C414"/>
              </a:highlight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417300" y="1729288"/>
            <a:ext cx="8309400" cy="18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highlight>
                  <a:srgbClr val="51B4E1"/>
                </a:highlight>
                <a:latin typeface="Open Sans"/>
                <a:ea typeface="Open Sans"/>
                <a:cs typeface="Open Sans"/>
                <a:sym typeface="Open Sans"/>
              </a:rPr>
              <a:t>Data </a:t>
            </a:r>
            <a:r>
              <a:rPr lang="en-GB">
                <a:solidFill>
                  <a:schemeClr val="dk1"/>
                </a:solidFill>
                <a:highlight>
                  <a:srgbClr val="51B4E1"/>
                </a:highlight>
                <a:latin typeface="Open Sans"/>
                <a:ea typeface="Open Sans"/>
                <a:cs typeface="Open Sans"/>
                <a:sym typeface="Open Sans"/>
              </a:rPr>
              <a:t>- 6 graduate level positions for every agriculture graduate student - CSU professor Jim Pratley, PIEFA conference 2023. </a:t>
            </a:r>
            <a:endParaRPr>
              <a:solidFill>
                <a:schemeClr val="dk1"/>
              </a:solidFill>
              <a:highlight>
                <a:srgbClr val="51B4E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51B4E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highlight>
                  <a:srgbClr val="51B4E1"/>
                </a:highlight>
                <a:latin typeface="Open Sans"/>
                <a:ea typeface="Open Sans"/>
                <a:cs typeface="Open Sans"/>
                <a:sym typeface="Open Sans"/>
              </a:rPr>
              <a:t>Longerenong Smart Farm Vic - 9-10 job offers before graduation - David Lamb, UNE, PIEFA conference 2023.</a:t>
            </a:r>
            <a:endParaRPr>
              <a:solidFill>
                <a:schemeClr val="dk1"/>
              </a:solidFill>
              <a:highlight>
                <a:srgbClr val="51B4E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51B4E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highlight>
                <a:srgbClr val="51B4E1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9512" y="2918750"/>
            <a:ext cx="2044975" cy="204502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4"/>
          <p:cNvSpPr txBox="1"/>
          <p:nvPr>
            <p:ph type="title"/>
          </p:nvPr>
        </p:nvSpPr>
        <p:spPr>
          <a:xfrm>
            <a:off x="1531350" y="290750"/>
            <a:ext cx="6081300" cy="597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highlight>
                  <a:schemeClr val="lt1"/>
                </a:highlight>
              </a:rPr>
              <a:t>Careers and opportunities in agriculture</a:t>
            </a:r>
            <a:endParaRPr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/>
          <p:nvPr>
            <p:ph idx="1" type="body"/>
          </p:nvPr>
        </p:nvSpPr>
        <p:spPr>
          <a:xfrm>
            <a:off x="417300" y="2383275"/>
            <a:ext cx="4154700" cy="93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highlight>
                  <a:srgbClr val="C1C414"/>
                </a:highlight>
              </a:rPr>
              <a:t>Range of positions available (entry,</a:t>
            </a:r>
            <a:endParaRPr sz="1400">
              <a:highlight>
                <a:srgbClr val="C1C41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highlight>
                  <a:srgbClr val="C1C414"/>
                </a:highlight>
              </a:rPr>
              <a:t>trade/certificate and graduate).</a:t>
            </a:r>
            <a:endParaRPr sz="1400">
              <a:highlight>
                <a:srgbClr val="C1C414"/>
              </a:highlight>
            </a:endParaRPr>
          </a:p>
        </p:txBody>
      </p:sp>
      <p:sp>
        <p:nvSpPr>
          <p:cNvPr id="78" name="Google Shape;78;p15"/>
          <p:cNvSpPr txBox="1"/>
          <p:nvPr>
            <p:ph idx="1" type="body"/>
          </p:nvPr>
        </p:nvSpPr>
        <p:spPr>
          <a:xfrm>
            <a:off x="417300" y="3314775"/>
            <a:ext cx="4391400" cy="93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dk1"/>
                </a:solidFill>
                <a:highlight>
                  <a:srgbClr val="C1C414"/>
                </a:highlight>
              </a:rPr>
              <a:t>Range of sectors </a:t>
            </a:r>
            <a:r>
              <a:rPr lang="en-GB" sz="1400">
                <a:solidFill>
                  <a:schemeClr val="dk1"/>
                </a:solidFill>
                <a:highlight>
                  <a:srgbClr val="C1C414"/>
                </a:highlight>
              </a:rPr>
              <a:t>- Beef, Dairy, Horticulture and Aquaculture, education, Agribusiness, Agtech, Agronomy and Food Value Chains.</a:t>
            </a:r>
            <a:endParaRPr sz="1400">
              <a:highlight>
                <a:srgbClr val="C1C414"/>
              </a:highlight>
            </a:endParaRPr>
          </a:p>
        </p:txBody>
      </p:sp>
      <p:pic>
        <p:nvPicPr>
          <p:cNvPr id="79" name="Google Shape;7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6155" y="1801550"/>
            <a:ext cx="3686496" cy="209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 rotWithShape="1">
          <a:blip r:embed="rId5">
            <a:alphaModFix/>
          </a:blip>
          <a:srcRect b="0" l="0" r="38522" t="0"/>
          <a:stretch/>
        </p:blipFill>
        <p:spPr>
          <a:xfrm>
            <a:off x="6760389" y="4460273"/>
            <a:ext cx="2252309" cy="50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/>
          <p:cNvSpPr txBox="1"/>
          <p:nvPr>
            <p:ph type="title"/>
          </p:nvPr>
        </p:nvSpPr>
        <p:spPr>
          <a:xfrm>
            <a:off x="1531350" y="290750"/>
            <a:ext cx="6081300" cy="597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highlight>
                  <a:schemeClr val="lt1"/>
                </a:highlight>
              </a:rPr>
              <a:t>Careers and opportunities in agriculture</a:t>
            </a:r>
            <a:endParaRPr>
              <a:highlight>
                <a:schemeClr val="lt1"/>
              </a:highlight>
            </a:endParaRPr>
          </a:p>
        </p:txBody>
      </p:sp>
      <p:sp>
        <p:nvSpPr>
          <p:cNvPr id="82" name="Google Shape;82;p15"/>
          <p:cNvSpPr txBox="1"/>
          <p:nvPr/>
        </p:nvSpPr>
        <p:spPr>
          <a:xfrm>
            <a:off x="417300" y="1487150"/>
            <a:ext cx="46065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highlight>
                  <a:srgbClr val="51B4E1"/>
                </a:highlight>
                <a:latin typeface="Open Sans"/>
                <a:ea typeface="Open Sans"/>
                <a:cs typeface="Open Sans"/>
                <a:sym typeface="Open Sans"/>
              </a:rPr>
              <a:t>Workforce</a:t>
            </a:r>
            <a:r>
              <a:rPr lang="en-GB">
                <a:solidFill>
                  <a:schemeClr val="dk1"/>
                </a:solidFill>
                <a:highlight>
                  <a:srgbClr val="51B4E1"/>
                </a:highlight>
                <a:latin typeface="Open Sans"/>
                <a:ea typeface="Open Sans"/>
                <a:cs typeface="Open Sans"/>
                <a:sym typeface="Open Sans"/>
              </a:rPr>
              <a:t>- </a:t>
            </a:r>
            <a:r>
              <a:rPr lang="en-GB">
                <a:solidFill>
                  <a:schemeClr val="dk1"/>
                </a:solidFill>
                <a:highlight>
                  <a:srgbClr val="51B4E1"/>
                </a:highlight>
                <a:latin typeface="Open Sans"/>
                <a:ea typeface="Open Sans"/>
                <a:cs typeface="Open Sans"/>
                <a:sym typeface="Open Sans"/>
              </a:rPr>
              <a:t>30</a:t>
            </a:r>
            <a:r>
              <a:rPr lang="en-GB">
                <a:solidFill>
                  <a:schemeClr val="dk1"/>
                </a:solidFill>
                <a:highlight>
                  <a:srgbClr val="51B4E1"/>
                </a:highlight>
                <a:latin typeface="Open Sans"/>
                <a:ea typeface="Open Sans"/>
                <a:cs typeface="Open Sans"/>
                <a:sym typeface="Open Sans"/>
              </a:rPr>
              <a:t>% on farm, 45% off farm and 25% metropolitan - </a:t>
            </a:r>
            <a:r>
              <a:rPr lang="en-GB" sz="1300">
                <a:solidFill>
                  <a:schemeClr val="dk1"/>
                </a:solidFill>
                <a:highlight>
                  <a:srgbClr val="51B4E1"/>
                </a:highlight>
                <a:latin typeface="Open Sans"/>
                <a:ea typeface="Open Sans"/>
                <a:cs typeface="Open Sans"/>
                <a:sym typeface="Open Sans"/>
              </a:rPr>
              <a:t>Scott Graham, PIEFA conference 2023.</a:t>
            </a:r>
            <a:endParaRPr>
              <a:highlight>
                <a:srgbClr val="51B4E1"/>
              </a:highligh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/>
          <p:nvPr/>
        </p:nvSpPr>
        <p:spPr>
          <a:xfrm>
            <a:off x="6121425" y="1010975"/>
            <a:ext cx="2869800" cy="30174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rgbClr val="51B4E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6"/>
          <p:cNvSpPr/>
          <p:nvPr/>
        </p:nvSpPr>
        <p:spPr>
          <a:xfrm>
            <a:off x="3170000" y="1010975"/>
            <a:ext cx="2869800" cy="30174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rgbClr val="51B4E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6"/>
          <p:cNvSpPr/>
          <p:nvPr/>
        </p:nvSpPr>
        <p:spPr>
          <a:xfrm>
            <a:off x="89700" y="1010975"/>
            <a:ext cx="2964000" cy="30174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rgbClr val="51B4E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6"/>
          <p:cNvSpPr txBox="1"/>
          <p:nvPr>
            <p:ph type="title"/>
          </p:nvPr>
        </p:nvSpPr>
        <p:spPr>
          <a:xfrm>
            <a:off x="2764500" y="290750"/>
            <a:ext cx="3615000" cy="597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highlight>
                  <a:schemeClr val="lt1"/>
                </a:highlight>
              </a:rPr>
              <a:t>Key themes to consider</a:t>
            </a:r>
            <a:endParaRPr>
              <a:highlight>
                <a:schemeClr val="lt1"/>
              </a:highlight>
            </a:endParaRPr>
          </a:p>
        </p:txBody>
      </p:sp>
      <p:sp>
        <p:nvSpPr>
          <p:cNvPr id="91" name="Google Shape;91;p16"/>
          <p:cNvSpPr txBox="1"/>
          <p:nvPr>
            <p:ph idx="1" type="body"/>
          </p:nvPr>
        </p:nvSpPr>
        <p:spPr>
          <a:xfrm>
            <a:off x="153725" y="1145625"/>
            <a:ext cx="2869800" cy="1805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b="1" lang="en-GB" sz="1400" u="sng">
                <a:solidFill>
                  <a:srgbClr val="2A2A2A"/>
                </a:solidFill>
                <a:highlight>
                  <a:srgbClr val="C1C414"/>
                </a:highlight>
              </a:rPr>
              <a:t>Skills needs</a:t>
            </a:r>
            <a:r>
              <a:rPr b="1" lang="en-GB" sz="1200" u="sng">
                <a:solidFill>
                  <a:srgbClr val="2A2A2A"/>
                </a:solidFill>
                <a:highlight>
                  <a:srgbClr val="C1C414"/>
                </a:highlight>
              </a:rPr>
              <a:t> </a:t>
            </a:r>
            <a:r>
              <a:rPr lang="en-GB" sz="1200">
                <a:solidFill>
                  <a:srgbClr val="2A2A2A"/>
                </a:solidFill>
                <a:highlight>
                  <a:srgbClr val="C1C414"/>
                </a:highlight>
              </a:rPr>
              <a:t>- various operational, business, HR, R&amp;D, agritech, regulation and compliance, QA, biosecurity and health, sustainability/carbon mitigation, comms and marketing and finally education -  Rachel Rodney ANU PIEFA conference 2023.</a:t>
            </a:r>
            <a:endParaRPr sz="1200">
              <a:highlight>
                <a:srgbClr val="C1C414"/>
              </a:highlight>
            </a:endParaRPr>
          </a:p>
        </p:txBody>
      </p:sp>
      <p:sp>
        <p:nvSpPr>
          <p:cNvPr id="92" name="Google Shape;92;p16"/>
          <p:cNvSpPr txBox="1"/>
          <p:nvPr>
            <p:ph idx="1" type="body"/>
          </p:nvPr>
        </p:nvSpPr>
        <p:spPr>
          <a:xfrm>
            <a:off x="6379500" y="1145625"/>
            <a:ext cx="2364900" cy="93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 u="sng">
                <a:solidFill>
                  <a:schemeClr val="dk1"/>
                </a:solidFill>
                <a:highlight>
                  <a:srgbClr val="C1C414"/>
                </a:highlight>
              </a:rPr>
              <a:t>Key attractors to industry</a:t>
            </a:r>
            <a:r>
              <a:rPr lang="en-GB" sz="1400">
                <a:solidFill>
                  <a:schemeClr val="dk1"/>
                </a:solidFill>
                <a:highlight>
                  <a:srgbClr val="C1C414"/>
                </a:highlight>
              </a:rPr>
              <a:t> - </a:t>
            </a:r>
            <a:r>
              <a:rPr lang="en-GB" sz="1200">
                <a:solidFill>
                  <a:schemeClr val="dk1"/>
                </a:solidFill>
                <a:highlight>
                  <a:srgbClr val="C1C414"/>
                </a:highlight>
              </a:rPr>
              <a:t>Youth want to “make a difference, </a:t>
            </a:r>
            <a:r>
              <a:rPr lang="en-GB" sz="1200">
                <a:highlight>
                  <a:srgbClr val="C1C414"/>
                </a:highlight>
              </a:rPr>
              <a:t>i</a:t>
            </a:r>
            <a:r>
              <a:rPr lang="en-GB" sz="1200">
                <a:solidFill>
                  <a:schemeClr val="dk1"/>
                </a:solidFill>
                <a:highlight>
                  <a:srgbClr val="C1C414"/>
                </a:highlight>
              </a:rPr>
              <a:t>mprove environmental outcomes and be at the forefront for innovation</a:t>
            </a:r>
            <a:r>
              <a:rPr lang="en-GB" sz="1200">
                <a:highlight>
                  <a:srgbClr val="C1C414"/>
                </a:highlight>
              </a:rPr>
              <a:t>” -</a:t>
            </a:r>
            <a:r>
              <a:rPr lang="en-GB" sz="1200">
                <a:solidFill>
                  <a:schemeClr val="dk1"/>
                </a:solidFill>
                <a:highlight>
                  <a:srgbClr val="C1C414"/>
                </a:highlight>
              </a:rPr>
              <a:t> Andrew Metcalf, PIEFA </a:t>
            </a:r>
            <a:r>
              <a:rPr lang="en-GB" sz="1200">
                <a:solidFill>
                  <a:schemeClr val="dk1"/>
                </a:solidFill>
                <a:highlight>
                  <a:srgbClr val="C1C414"/>
                </a:highlight>
              </a:rPr>
              <a:t>conference</a:t>
            </a:r>
            <a:r>
              <a:rPr lang="en-GB" sz="1200">
                <a:solidFill>
                  <a:schemeClr val="dk1"/>
                </a:solidFill>
                <a:highlight>
                  <a:srgbClr val="C1C414"/>
                </a:highlight>
              </a:rPr>
              <a:t> 2023</a:t>
            </a:r>
            <a:r>
              <a:rPr lang="en-GB" sz="1400">
                <a:solidFill>
                  <a:schemeClr val="dk1"/>
                </a:solidFill>
                <a:highlight>
                  <a:srgbClr val="C1C414"/>
                </a:highlight>
              </a:rPr>
              <a:t>.</a:t>
            </a:r>
            <a:endParaRPr sz="1400">
              <a:highlight>
                <a:srgbClr val="C1C414"/>
              </a:highlight>
            </a:endParaRPr>
          </a:p>
        </p:txBody>
      </p:sp>
      <p:sp>
        <p:nvSpPr>
          <p:cNvPr id="93" name="Google Shape;93;p16"/>
          <p:cNvSpPr txBox="1"/>
          <p:nvPr/>
        </p:nvSpPr>
        <p:spPr>
          <a:xfrm>
            <a:off x="3215425" y="1145625"/>
            <a:ext cx="2714100" cy="1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u="sng">
                <a:solidFill>
                  <a:schemeClr val="dk1"/>
                </a:solidFill>
                <a:highlight>
                  <a:srgbClr val="F0F1C7"/>
                </a:highlight>
                <a:latin typeface="Open Sans"/>
                <a:ea typeface="Open Sans"/>
                <a:cs typeface="Open Sans"/>
                <a:sym typeface="Open Sans"/>
              </a:rPr>
              <a:t>Industry Issues</a:t>
            </a:r>
            <a:r>
              <a:rPr lang="en-GB" sz="1200">
                <a:solidFill>
                  <a:schemeClr val="dk1"/>
                </a:solidFill>
                <a:highlight>
                  <a:srgbClr val="F0F1C7"/>
                </a:highlight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lang="en-GB" sz="1200">
                <a:solidFill>
                  <a:schemeClr val="dk1"/>
                </a:solidFill>
                <a:highlight>
                  <a:srgbClr val="F0F1C7"/>
                </a:highlight>
                <a:latin typeface="Open Sans"/>
                <a:ea typeface="Open Sans"/>
                <a:cs typeface="Open Sans"/>
                <a:sym typeface="Open Sans"/>
              </a:rPr>
              <a:t>skills shortages, lack of workers, </a:t>
            </a:r>
            <a:r>
              <a:rPr lang="en-GB" sz="1200">
                <a:solidFill>
                  <a:schemeClr val="dk1"/>
                </a:solidFill>
                <a:highlight>
                  <a:srgbClr val="F0F1C7"/>
                </a:highlight>
                <a:latin typeface="Open Sans"/>
                <a:ea typeface="Open Sans"/>
                <a:cs typeface="Open Sans"/>
                <a:sym typeface="Open Sans"/>
              </a:rPr>
              <a:t>farm safety and unlocking the value of human capital - high death rate (3-8 times other industries - Troy Setter CPC PIEFA conference 2023).</a:t>
            </a:r>
            <a:endParaRPr sz="1200">
              <a:highlight>
                <a:srgbClr val="F0F1C7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4" name="Google Shape;9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0838" y="2743350"/>
            <a:ext cx="1340525" cy="134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7813" y="2910375"/>
            <a:ext cx="1007768" cy="100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32313" y="2655000"/>
            <a:ext cx="1261875" cy="126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6"/>
          <p:cNvPicPr preferRelativeResize="0"/>
          <p:nvPr/>
        </p:nvPicPr>
        <p:blipFill rotWithShape="1">
          <a:blip r:embed="rId7">
            <a:alphaModFix/>
          </a:blip>
          <a:srcRect b="0" l="0" r="38522" t="0"/>
          <a:stretch/>
        </p:blipFill>
        <p:spPr>
          <a:xfrm>
            <a:off x="6760389" y="4460273"/>
            <a:ext cx="2252309" cy="5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73075" y="2637764"/>
            <a:ext cx="1682499" cy="1261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/>
          <p:nvPr/>
        </p:nvSpPr>
        <p:spPr>
          <a:xfrm>
            <a:off x="6156100" y="1010975"/>
            <a:ext cx="2869800" cy="30174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rgbClr val="51B4E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7"/>
          <p:cNvSpPr/>
          <p:nvPr/>
        </p:nvSpPr>
        <p:spPr>
          <a:xfrm>
            <a:off x="3170000" y="1010975"/>
            <a:ext cx="2869800" cy="30174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rgbClr val="51B4E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7"/>
          <p:cNvSpPr/>
          <p:nvPr/>
        </p:nvSpPr>
        <p:spPr>
          <a:xfrm>
            <a:off x="89700" y="1010975"/>
            <a:ext cx="2964000" cy="30174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rgbClr val="51B4E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7"/>
          <p:cNvSpPr txBox="1"/>
          <p:nvPr>
            <p:ph idx="1" type="body"/>
          </p:nvPr>
        </p:nvSpPr>
        <p:spPr>
          <a:xfrm>
            <a:off x="3554450" y="1145625"/>
            <a:ext cx="2100900" cy="93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-GB" sz="1400" u="sng">
                <a:solidFill>
                  <a:schemeClr val="dk1"/>
                </a:solidFill>
                <a:highlight>
                  <a:srgbClr val="C1C414"/>
                </a:highlight>
              </a:rPr>
              <a:t>Cost of land a barrier to youth</a:t>
            </a:r>
            <a:endParaRPr b="1" sz="1400" u="sng">
              <a:solidFill>
                <a:schemeClr val="dk1"/>
              </a:solidFill>
              <a:highlight>
                <a:srgbClr val="C1C414"/>
              </a:highlight>
            </a:endParaRPr>
          </a:p>
        </p:txBody>
      </p:sp>
      <p:sp>
        <p:nvSpPr>
          <p:cNvPr id="107" name="Google Shape;107;p17"/>
          <p:cNvSpPr txBox="1"/>
          <p:nvPr>
            <p:ph idx="1" type="body"/>
          </p:nvPr>
        </p:nvSpPr>
        <p:spPr>
          <a:xfrm>
            <a:off x="6264675" y="1917525"/>
            <a:ext cx="2748000" cy="1188300"/>
          </a:xfrm>
          <a:prstGeom prst="rect">
            <a:avLst/>
          </a:prstGeom>
          <a:solidFill>
            <a:srgbClr val="51B4E1"/>
          </a:solidFill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highlight>
                  <a:srgbClr val="F0F1C7"/>
                </a:highlight>
              </a:rPr>
              <a:t>Career pathways not clear unless looking back on the past - Gullara McInnes, Kari Moffat, PIEFA conference 2023.</a:t>
            </a:r>
            <a:endParaRPr sz="1200">
              <a:highlight>
                <a:srgbClr val="F0F1C7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</a:rPr>
              <a:t>.</a:t>
            </a:r>
            <a:endParaRPr/>
          </a:p>
        </p:txBody>
      </p:sp>
      <p:sp>
        <p:nvSpPr>
          <p:cNvPr id="108" name="Google Shape;108;p17"/>
          <p:cNvSpPr txBox="1"/>
          <p:nvPr>
            <p:ph idx="1" type="body"/>
          </p:nvPr>
        </p:nvSpPr>
        <p:spPr>
          <a:xfrm>
            <a:off x="6156100" y="1145625"/>
            <a:ext cx="2869800" cy="65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-GB" sz="1400" u="sng">
                <a:solidFill>
                  <a:schemeClr val="dk1"/>
                </a:solidFill>
                <a:highlight>
                  <a:srgbClr val="C1C414"/>
                </a:highlight>
              </a:rPr>
              <a:t>Students have diverse backgrounds, skills and interests</a:t>
            </a:r>
            <a:endParaRPr b="1" sz="1400" u="sng">
              <a:solidFill>
                <a:schemeClr val="dk1"/>
              </a:solidFill>
              <a:highlight>
                <a:srgbClr val="C1C414"/>
              </a:highlight>
            </a:endParaRPr>
          </a:p>
        </p:txBody>
      </p:sp>
      <p:sp>
        <p:nvSpPr>
          <p:cNvPr id="109" name="Google Shape;109;p17"/>
          <p:cNvSpPr txBox="1"/>
          <p:nvPr/>
        </p:nvSpPr>
        <p:spPr>
          <a:xfrm>
            <a:off x="183900" y="1145625"/>
            <a:ext cx="2869800" cy="16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u="sng">
                <a:solidFill>
                  <a:srgbClr val="2A2A2A"/>
                </a:solidFill>
                <a:highlight>
                  <a:srgbClr val="C1C414"/>
                </a:highlight>
                <a:latin typeface="Open Sans"/>
                <a:ea typeface="Open Sans"/>
                <a:cs typeface="Open Sans"/>
                <a:sym typeface="Open Sans"/>
              </a:rPr>
              <a:t>Range of training programs available</a:t>
            </a:r>
            <a:r>
              <a:rPr lang="en-GB">
                <a:solidFill>
                  <a:srgbClr val="2A2A2A"/>
                </a:solidFill>
                <a:highlight>
                  <a:srgbClr val="C1C414"/>
                </a:highlight>
                <a:latin typeface="Open Sans"/>
                <a:ea typeface="Open Sans"/>
                <a:cs typeface="Open Sans"/>
                <a:sym typeface="Open Sans"/>
              </a:rPr>
              <a:t> - transferable skills, industry supported programs - PIEFA’s Agcareers Start, Agforce SIPP, Thoroughbred Breeders, AWI etc.</a:t>
            </a:r>
            <a:endParaRPr>
              <a:highlight>
                <a:srgbClr val="C1C414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0" name="Google Shape;11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9563" y="2858100"/>
            <a:ext cx="1081275" cy="108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50550" y="2767800"/>
            <a:ext cx="1261877" cy="126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27837" y="2574162"/>
            <a:ext cx="1351099" cy="135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30893" y="2574177"/>
            <a:ext cx="1351069" cy="1351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31050" y="2858100"/>
            <a:ext cx="1081275" cy="108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/>
          <p:cNvPicPr preferRelativeResize="0"/>
          <p:nvPr/>
        </p:nvPicPr>
        <p:blipFill rotWithShape="1">
          <a:blip r:embed="rId8">
            <a:alphaModFix/>
          </a:blip>
          <a:srcRect b="0" l="0" r="38522" t="0"/>
          <a:stretch/>
        </p:blipFill>
        <p:spPr>
          <a:xfrm>
            <a:off x="6760389" y="4460273"/>
            <a:ext cx="2252309" cy="50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7"/>
          <p:cNvSpPr txBox="1"/>
          <p:nvPr>
            <p:ph type="title"/>
          </p:nvPr>
        </p:nvSpPr>
        <p:spPr>
          <a:xfrm>
            <a:off x="2764500" y="290750"/>
            <a:ext cx="3615000" cy="597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highlight>
                  <a:schemeClr val="lt1"/>
                </a:highlight>
              </a:rPr>
              <a:t>Key themes to consider</a:t>
            </a:r>
            <a:endParaRPr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/>
          <p:nvPr/>
        </p:nvSpPr>
        <p:spPr>
          <a:xfrm>
            <a:off x="410175" y="18945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2" name="Google Shape;12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300" y="805775"/>
            <a:ext cx="2927500" cy="414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1238" y="2740300"/>
            <a:ext cx="3150714" cy="162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81238" y="1114125"/>
            <a:ext cx="3150714" cy="162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8"/>
          <p:cNvSpPr txBox="1"/>
          <p:nvPr/>
        </p:nvSpPr>
        <p:spPr>
          <a:xfrm>
            <a:off x="6760400" y="1817550"/>
            <a:ext cx="20673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u="sng">
                <a:latin typeface="Open Sans"/>
                <a:ea typeface="Open Sans"/>
                <a:cs typeface="Open Sans"/>
                <a:sym typeface="Open Sans"/>
              </a:rPr>
              <a:t>Future resources: </a:t>
            </a:r>
            <a:endParaRPr b="1" u="sng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Open Sans"/>
                <a:ea typeface="Open Sans"/>
                <a:cs typeface="Open Sans"/>
                <a:sym typeface="Open Sans"/>
              </a:rPr>
              <a:t>Subject selection to promote agriculture to students and parents - Scott Graham, Barker College, PIEFA conference 2023.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6" name="Google Shape;126;p18"/>
          <p:cNvPicPr preferRelativeResize="0"/>
          <p:nvPr/>
        </p:nvPicPr>
        <p:blipFill rotWithShape="1">
          <a:blip r:embed="rId6">
            <a:alphaModFix/>
          </a:blip>
          <a:srcRect b="0" l="0" r="38522" t="0"/>
          <a:stretch/>
        </p:blipFill>
        <p:spPr>
          <a:xfrm>
            <a:off x="6760389" y="4460273"/>
            <a:ext cx="2252309" cy="50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8"/>
          <p:cNvSpPr txBox="1"/>
          <p:nvPr>
            <p:ph type="title"/>
          </p:nvPr>
        </p:nvSpPr>
        <p:spPr>
          <a:xfrm>
            <a:off x="819750" y="290750"/>
            <a:ext cx="7504500" cy="597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highlight>
                  <a:schemeClr val="lt1"/>
                </a:highlight>
              </a:rPr>
              <a:t>PIEFA resources for agriculture careers education</a:t>
            </a:r>
            <a:endParaRPr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 txBox="1"/>
          <p:nvPr>
            <p:ph idx="1" type="body"/>
          </p:nvPr>
        </p:nvSpPr>
        <p:spPr>
          <a:xfrm>
            <a:off x="5529450" y="913150"/>
            <a:ext cx="3240300" cy="185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 u="sng">
                <a:solidFill>
                  <a:schemeClr val="dk1"/>
                </a:solidFill>
                <a:highlight>
                  <a:srgbClr val="FFFFFF"/>
                </a:highlight>
              </a:rPr>
              <a:t>Inclusivity in the workplace and education:</a:t>
            </a:r>
            <a:endParaRPr b="1" sz="1400" u="sng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highlight>
                  <a:srgbClr val="FFFFFF"/>
                </a:highlight>
              </a:rPr>
              <a:t>Access for workers with disabilities</a:t>
            </a:r>
            <a:endParaRPr sz="12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highlight>
                  <a:srgbClr val="FFFFFF"/>
                </a:highlight>
              </a:rPr>
              <a:t>Provision of facilities to cater for individual needs adjustments, EEO principles and WHS compliance - Josie and Glen Clarke and the Gator</a:t>
            </a:r>
            <a:r>
              <a:rPr lang="en-GB" sz="1200">
                <a:highlight>
                  <a:srgbClr val="FFFFFF"/>
                </a:highlight>
              </a:rPr>
              <a:t>.</a:t>
            </a:r>
            <a:endParaRPr sz="1200"/>
          </a:p>
        </p:txBody>
      </p:sp>
      <p:sp>
        <p:nvSpPr>
          <p:cNvPr id="133" name="Google Shape;133;p19"/>
          <p:cNvSpPr txBox="1"/>
          <p:nvPr/>
        </p:nvSpPr>
        <p:spPr>
          <a:xfrm>
            <a:off x="862125" y="3717800"/>
            <a:ext cx="245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4" name="Google Shape;13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75" y="913138"/>
            <a:ext cx="4969774" cy="3317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9449" y="2733975"/>
            <a:ext cx="3240300" cy="1726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9"/>
          <p:cNvPicPr preferRelativeResize="0"/>
          <p:nvPr/>
        </p:nvPicPr>
        <p:blipFill rotWithShape="1">
          <a:blip r:embed="rId5">
            <a:alphaModFix/>
          </a:blip>
          <a:srcRect b="0" l="0" r="38522" t="0"/>
          <a:stretch/>
        </p:blipFill>
        <p:spPr>
          <a:xfrm>
            <a:off x="6760389" y="4460273"/>
            <a:ext cx="2252309" cy="50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9"/>
          <p:cNvSpPr txBox="1"/>
          <p:nvPr>
            <p:ph type="title"/>
          </p:nvPr>
        </p:nvSpPr>
        <p:spPr>
          <a:xfrm>
            <a:off x="178575" y="290750"/>
            <a:ext cx="8653800" cy="597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highlight>
                  <a:schemeClr val="lt1"/>
                </a:highlight>
              </a:rPr>
              <a:t>Ability Agriculture and Agcess websites: </a:t>
            </a:r>
            <a:r>
              <a:rPr lang="en-GB" sz="3200">
                <a:highlight>
                  <a:schemeClr val="lt1"/>
                </a:highlight>
              </a:rPr>
              <a:t>Josie and Glen Clarke</a:t>
            </a:r>
            <a:r>
              <a:rPr lang="en-GB">
                <a:highlight>
                  <a:schemeClr val="lt1"/>
                </a:highlight>
              </a:rPr>
              <a:t> </a:t>
            </a:r>
            <a:endParaRPr>
              <a:highlight>
                <a:schemeClr val="lt1"/>
              </a:highlight>
            </a:endParaRPr>
          </a:p>
        </p:txBody>
      </p:sp>
      <p:sp>
        <p:nvSpPr>
          <p:cNvPr id="138" name="Google Shape;138;p19"/>
          <p:cNvSpPr txBox="1"/>
          <p:nvPr/>
        </p:nvSpPr>
        <p:spPr>
          <a:xfrm>
            <a:off x="102375" y="4230350"/>
            <a:ext cx="3985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6"/>
              </a:rPr>
              <a:t>https://abilityagriculture.com/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57BB8A"/>
      </a:accent3>
      <a:accent4>
        <a:srgbClr val="78909C"/>
      </a:accent4>
      <a:accent5>
        <a:srgbClr val="607D8B"/>
      </a:accent5>
      <a:accent6>
        <a:srgbClr val="DCE755"/>
      </a:accent6>
      <a:hlink>
        <a:srgbClr val="607D8B"/>
      </a:hlink>
      <a:folHlink>
        <a:srgbClr val="607D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