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5" r:id="rId5"/>
    <p:sldId id="266" r:id="rId6"/>
    <p:sldId id="267" r:id="rId7"/>
    <p:sldId id="269" r:id="rId8"/>
    <p:sldId id="270" r:id="rId9"/>
    <p:sldId id="268" r:id="rId10"/>
    <p:sldId id="271" r:id="rId11"/>
    <p:sldId id="264" r:id="rId12"/>
    <p:sldId id="273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82A2E9-12F1-4F36-BC97-8B41AC273082}" v="1" dt="2023-06-14T01:46:30.4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36546-FD32-438D-8584-21675305B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BF01DB-58D6-4C52-AF31-8C924D0698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B3AC5-510A-4CFA-B081-E5EDB9AF9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B047-C806-42AD-BA15-C3B4637BE6A5}" type="datetimeFigureOut">
              <a:rPr lang="en-AU" smtClean="0"/>
              <a:t>14/06/2023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FBFE6-BE82-4B44-B26F-0C67213BC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DE290-15CC-471E-9943-6F4F6669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B512-05DE-4B29-80A0-13C85A70DE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137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5AB14-2448-4C49-93D3-A0570068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9030A-2C90-42AF-A6B2-103CD53A36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355D9-DBCC-448C-9AD1-2E04806F0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B047-C806-42AD-BA15-C3B4637BE6A5}" type="datetimeFigureOut">
              <a:rPr lang="en-AU" smtClean="0"/>
              <a:t>14/06/2023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58354-71F3-4D6A-940D-736220BD0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FC43F-58B8-493C-B93F-980D97C59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B512-05DE-4B29-80A0-13C85A70DE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9084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B800C7-756F-4EBC-96D4-2F0FA1D7AA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57D763-6857-4410-A165-DEBA81AB1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3DBDC-CDC7-4A67-803D-53B9B57C2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B047-C806-42AD-BA15-C3B4637BE6A5}" type="datetimeFigureOut">
              <a:rPr lang="en-AU" smtClean="0"/>
              <a:t>14/06/2023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3E70F-0B04-425D-9C68-D3FB81E6C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34CE1-606B-4CC5-9138-D85A7BB54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B512-05DE-4B29-80A0-13C85A70DE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1230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E8603-DC47-4199-A588-348C0CB7D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684F8-7AA7-4496-9328-8664CFC64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B3A0F-1121-46C0-9504-7DD1B832D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B047-C806-42AD-BA15-C3B4637BE6A5}" type="datetimeFigureOut">
              <a:rPr lang="en-AU" smtClean="0"/>
              <a:t>14/06/2023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0CDB1-D10B-4ED8-BCD7-EFD24F674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1ABA9-CC28-4C2C-BC71-A3AB65C95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B512-05DE-4B29-80A0-13C85A70DE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368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F1822-D6DB-4B8A-8EE2-A301B3F6C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24E62-736F-4DF3-B153-FB7D91B1C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2F9E4-2790-41F1-A48C-D351FB05C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B047-C806-42AD-BA15-C3B4637BE6A5}" type="datetimeFigureOut">
              <a:rPr lang="en-AU" smtClean="0"/>
              <a:t>14/06/2023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B6F1D0-66F0-4139-BB8D-435E379FC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56C87-4F6C-4FBB-BDF0-01A8022CD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B512-05DE-4B29-80A0-13C85A70DE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2871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E7954-E070-4D9D-B6B2-57FF4B39E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21105-9039-4846-86A6-A06BC09D45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728BF4-F62D-4044-A198-BC145FBD8D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53EF2-7A4D-421A-B74A-762AEEF0B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B047-C806-42AD-BA15-C3B4637BE6A5}" type="datetimeFigureOut">
              <a:rPr lang="en-AU" smtClean="0"/>
              <a:t>14/06/2023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DD4742-6F18-48F1-91AE-0FC5D9B90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87A0F7-E9FA-4D5C-B8FC-3CB0BD413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B512-05DE-4B29-80A0-13C85A70DE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2150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E00E4-17B1-4D33-B110-33100035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DC6EC5-F06E-44EE-97E4-044E935DD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3A0231-C5BD-494E-ABDC-2F185DD5D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0D8500-ED5C-4539-A237-707D456652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C5A3BF-39E4-4A46-8129-CEB77284B5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9E3248-0318-44A0-B88A-82C283D4F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B047-C806-42AD-BA15-C3B4637BE6A5}" type="datetimeFigureOut">
              <a:rPr lang="en-AU" smtClean="0"/>
              <a:t>14/06/2023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D739D-2517-48BB-8502-4C36DCE62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22FFB1-AB97-4FE6-A2BF-97EEFD819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B512-05DE-4B29-80A0-13C85A70DE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4741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5A3A7-D15C-466B-8821-E05C04606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E96578-94AC-4248-A878-D8E48420A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B047-C806-42AD-BA15-C3B4637BE6A5}" type="datetimeFigureOut">
              <a:rPr lang="en-AU" smtClean="0"/>
              <a:t>14/06/2023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12F0B1-68EB-4A6C-898B-47BF00EA3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ABE7D3-1079-4FF4-A759-FBE452572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B512-05DE-4B29-80A0-13C85A70DE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8178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741BB7-1918-416A-9A0A-7C30D6078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B047-C806-42AD-BA15-C3B4637BE6A5}" type="datetimeFigureOut">
              <a:rPr lang="en-AU" smtClean="0"/>
              <a:t>14/06/2023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B59ABF-C82F-4994-ACD2-64B011594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412C0B-3F32-476C-B97D-269F57260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B512-05DE-4B29-80A0-13C85A70DE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7134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A7782-2147-4FDE-B167-51A541358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67613-F560-4450-A631-3CE6EEBED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729C54-A6CE-4B66-AE31-167C579C4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1BE76F-9955-44EA-A460-167AFC148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B047-C806-42AD-BA15-C3B4637BE6A5}" type="datetimeFigureOut">
              <a:rPr lang="en-AU" smtClean="0"/>
              <a:t>14/06/2023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B2A3F3-31B2-4752-B8FA-C8D038EFF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E31FC7-4E69-45D0-9DF0-1C0320E85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B512-05DE-4B29-80A0-13C85A70DE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8468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736FA-7EB7-4CC4-9BA4-E6BA7B885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C4F5CD-AF9A-4C7A-AE16-087A6DA0DE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56A9D4-AA16-4C9F-9E81-6FF7E6840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F6E1E-9E54-4DAF-8335-7BB24D615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B047-C806-42AD-BA15-C3B4637BE6A5}" type="datetimeFigureOut">
              <a:rPr lang="en-AU" smtClean="0"/>
              <a:t>14/06/2023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52366A-679A-4552-BFE0-9B90DD0F6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F14C79-4B63-4D6D-99B2-7CD573098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B512-05DE-4B29-80A0-13C85A70DE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3269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EC9A6D-B1AF-4100-90DB-21F778E18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0BBD8-2F70-4797-809F-A6ADBD8A3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7C2C5-D6BC-4615-9839-BE352354A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7B047-C806-42AD-BA15-C3B4637BE6A5}" type="datetimeFigureOut">
              <a:rPr lang="en-AU" smtClean="0"/>
              <a:t>14/06/2023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DBCA8-7EDF-4A3E-8BAD-3C7999BA6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AA2E-A8BE-4565-841C-5130A1BFFB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1B512-05DE-4B29-80A0-13C85A70DE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401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northernriversnetzer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5093ECC-8BEB-4546-A80D-0B4887662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text, sky, mountain, outdoor&#10;&#10;Description automatically generated">
            <a:extLst>
              <a:ext uri="{FF2B5EF4-FFF2-40B4-BE49-F238E27FC236}">
                <a16:creationId xmlns:a16="http://schemas.microsoft.com/office/drawing/2014/main" id="{BC3E264A-CFD4-B346-3E81-E530BF52AA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574"/>
          <a:stretch/>
        </p:blipFill>
        <p:spPr>
          <a:xfrm>
            <a:off x="684575" y="685800"/>
            <a:ext cx="1082162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81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2C18B52-57E3-F4A9-1C62-B624E0F1D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132" y="1931391"/>
            <a:ext cx="9515215" cy="1837349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  <a:cs typeface="Calibri Light"/>
              </a:rPr>
              <a:t>Northern Rivers NET ZERO – Future Statement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42FAB-9647-094A-3DDE-C1CA00E9E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0412" y="2979336"/>
            <a:ext cx="5709721" cy="243086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000">
              <a:solidFill>
                <a:schemeClr val="tx2"/>
              </a:solidFill>
            </a:endParaRPr>
          </a:p>
          <a:p>
            <a:endParaRPr lang="en-US" sz="2000">
              <a:solidFill>
                <a:schemeClr val="tx2"/>
              </a:solidFill>
              <a:cs typeface="Calibri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tx2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https://bit.ly/northernriversnetzero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 </a:t>
            </a:r>
            <a:endParaRPr lang="en-US">
              <a:solidFill>
                <a:schemeClr val="tx2"/>
              </a:solidFill>
              <a:cs typeface="Calibri"/>
            </a:endParaRPr>
          </a:p>
          <a:p>
            <a:pPr marL="0" indent="0">
              <a:buNone/>
            </a:pPr>
            <a:endParaRPr lang="en-US" sz="2000">
              <a:solidFill>
                <a:schemeClr val="tx2"/>
              </a:solidFill>
              <a:cs typeface="Calibri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27490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1989BF-D624-38AF-6C65-E493FC953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443" y="122319"/>
            <a:ext cx="6553557" cy="1495425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chemeClr val="accent1">
                    <a:lumMod val="75000"/>
                  </a:schemeClr>
                </a:solidFill>
                <a:cs typeface="Calibri Light"/>
              </a:rPr>
              <a:t>Why we need to take action now...</a:t>
            </a:r>
            <a:endParaRPr lang="en-US" sz="3600" b="1">
              <a:solidFill>
                <a:schemeClr val="accent1">
                  <a:lumMod val="75000"/>
                </a:schemeClr>
              </a:solidFill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96624-0249-CD27-C366-DC9C0DC3A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548" y="1542804"/>
            <a:ext cx="6463320" cy="5142743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>
                <a:ea typeface="+mn-lt"/>
                <a:cs typeface="+mn-lt"/>
              </a:rPr>
              <a:t>It’s the right thing…</a:t>
            </a: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Customers and Governments are demanding action</a:t>
            </a: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We rely on clean &amp; green claim for our products, we need to prove we are! </a:t>
            </a: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Our region has a strong social </a:t>
            </a:r>
            <a:r>
              <a:rPr lang="en-US" dirty="0" err="1">
                <a:ea typeface="+mn-lt"/>
                <a:cs typeface="+mn-lt"/>
              </a:rPr>
              <a:t>licence</a:t>
            </a:r>
            <a:r>
              <a:rPr lang="en-US" dirty="0">
                <a:ea typeface="+mn-lt"/>
                <a:cs typeface="+mn-lt"/>
              </a:rPr>
              <a:t> for environmental and social change and an existing clean green brand. If any region is to own the ‘Carbon Net Zero’ brand, it is us! 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5" name="Picture 4" descr="The planet earth taken from the outer space">
            <a:extLst>
              <a:ext uri="{FF2B5EF4-FFF2-40B4-BE49-F238E27FC236}">
                <a16:creationId xmlns:a16="http://schemas.microsoft.com/office/drawing/2014/main" id="{1CEDC1C1-306F-2E71-4229-DD5E102981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498" r="1" b="1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94656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CA7269-6CD3-15C6-06CF-65553B64301D}"/>
              </a:ext>
            </a:extLst>
          </p:cNvPr>
          <p:cNvSpPr txBox="1"/>
          <p:nvPr/>
        </p:nvSpPr>
        <p:spPr>
          <a:xfrm>
            <a:off x="721894" y="381000"/>
            <a:ext cx="329464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>
                <a:ea typeface="Calibri"/>
                <a:cs typeface="Calibri"/>
              </a:rPr>
              <a:t>Project vision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377128-1316-F285-8F19-5F9B6327CCAF}"/>
              </a:ext>
            </a:extLst>
          </p:cNvPr>
          <p:cNvSpPr txBox="1"/>
          <p:nvPr/>
        </p:nvSpPr>
        <p:spPr>
          <a:xfrm>
            <a:off x="721895" y="1062788"/>
            <a:ext cx="1101491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ea typeface="+mn-lt"/>
                <a:cs typeface="+mn-lt"/>
              </a:rPr>
              <a:t>An industry led collaboration to make Northern Rivers NSW one of the first carbon net zero regions in Australia.</a:t>
            </a:r>
            <a:endParaRPr lang="en-GB"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E773CB-48FB-B445-B40B-DCE7539FB7B5}"/>
              </a:ext>
            </a:extLst>
          </p:cNvPr>
          <p:cNvSpPr txBox="1"/>
          <p:nvPr/>
        </p:nvSpPr>
        <p:spPr>
          <a:xfrm>
            <a:off x="721894" y="1594184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4000" b="1">
                <a:ea typeface="Calibri"/>
                <a:cs typeface="Calibri"/>
              </a:rPr>
              <a:t>Summary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9B40F6-3256-ED5A-541B-2F945D812705}"/>
              </a:ext>
            </a:extLst>
          </p:cNvPr>
          <p:cNvSpPr txBox="1"/>
          <p:nvPr/>
        </p:nvSpPr>
        <p:spPr>
          <a:xfrm>
            <a:off x="721894" y="2275973"/>
            <a:ext cx="11075068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ea typeface="+mn-lt"/>
                <a:cs typeface="+mn-lt"/>
              </a:rPr>
              <a:t>Northern Rivers NSW Steering Committee, The Casino Food Co-op and Southern Cross University are collaborating to lead this exciting and ambitious project, united under the 'Northern Rivers NSW' brand.</a:t>
            </a:r>
          </a:p>
          <a:p>
            <a:endParaRPr lang="en-GB" dirty="0">
              <a:ea typeface="+mn-lt"/>
              <a:cs typeface="+mn-lt"/>
            </a:endParaRPr>
          </a:p>
          <a:p>
            <a:r>
              <a:rPr lang="en-GB" dirty="0">
                <a:ea typeface="+mn-lt"/>
                <a:cs typeface="+mn-lt"/>
              </a:rPr>
              <a:t>The footprint spans seven local government areas between Tweed Heads and Grafton, with sectors including:</a:t>
            </a:r>
            <a:endParaRPr lang="en-GB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dirty="0">
                <a:ea typeface="+mn-lt"/>
                <a:cs typeface="+mn-lt"/>
              </a:rPr>
              <a:t>Agriculture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ea typeface="+mn-lt"/>
                <a:cs typeface="+mn-lt"/>
              </a:rPr>
              <a:t>Energy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ea typeface="+mn-lt"/>
                <a:cs typeface="+mn-lt"/>
              </a:rPr>
              <a:t>Waste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ea typeface="+mn-lt"/>
                <a:cs typeface="+mn-lt"/>
              </a:rPr>
              <a:t>Transport.</a:t>
            </a:r>
            <a:endParaRPr lang="en-GB" dirty="0">
              <a:ea typeface="Calibri"/>
              <a:cs typeface="Calibri"/>
            </a:endParaRPr>
          </a:p>
        </p:txBody>
      </p:sp>
      <p:pic>
        <p:nvPicPr>
          <p:cNvPr id="8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376A7AB9-569B-DA11-520B-01D37C1DD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13" y="4584297"/>
            <a:ext cx="3497452" cy="1530075"/>
          </a:xfrm>
          <a:prstGeom prst="rect">
            <a:avLst/>
          </a:prstGeom>
        </p:spPr>
      </p:pic>
      <p:pic>
        <p:nvPicPr>
          <p:cNvPr id="7" name="Picture 6" descr="A picture containing font, graphics, screenshot, text&#10;&#10;Description automatically generated">
            <a:extLst>
              <a:ext uri="{FF2B5EF4-FFF2-40B4-BE49-F238E27FC236}">
                <a16:creationId xmlns:a16="http://schemas.microsoft.com/office/drawing/2014/main" id="{860C097E-B274-A7B4-8B9F-C5D364E2A1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499" y="5039806"/>
            <a:ext cx="3071306" cy="1307831"/>
          </a:xfrm>
          <a:prstGeom prst="rect">
            <a:avLst/>
          </a:prstGeom>
        </p:spPr>
      </p:pic>
      <p:pic>
        <p:nvPicPr>
          <p:cNvPr id="10" name="Picture 9" descr="Blue text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C2BAA2F1-CD56-34C4-CEF0-2B1A5B19D6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229" y="5101077"/>
            <a:ext cx="3071306" cy="101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72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A2C121F6-D47A-7A60-71C1-A5E8BCE99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63" y="168546"/>
            <a:ext cx="9238224" cy="60550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18CDA2-CE1E-B2B8-43A1-90BED47C9E8A}"/>
              </a:ext>
            </a:extLst>
          </p:cNvPr>
          <p:cNvSpPr txBox="1"/>
          <p:nvPr/>
        </p:nvSpPr>
        <p:spPr>
          <a:xfrm>
            <a:off x="8784404" y="2482921"/>
            <a:ext cx="2743199" cy="4571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62673E-95D0-A0E8-4DD7-589C1269900A}"/>
              </a:ext>
            </a:extLst>
          </p:cNvPr>
          <p:cNvSpPr txBox="1"/>
          <p:nvPr/>
        </p:nvSpPr>
        <p:spPr>
          <a:xfrm>
            <a:off x="1309957" y="6104562"/>
            <a:ext cx="937858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cs typeface="Calibri"/>
              </a:rPr>
              <a:t>Northern Rivers – Total Emissions = 4,116,000 tCO2e or 3.5% </a:t>
            </a:r>
          </a:p>
        </p:txBody>
      </p:sp>
    </p:spTree>
    <p:extLst>
      <p:ext uri="{BB962C8B-B14F-4D97-AF65-F5344CB8AC3E}">
        <p14:creationId xmlns:p14="http://schemas.microsoft.com/office/powerpoint/2010/main" val="189578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335F1FAC-D54A-578B-CD50-334D57307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597" y="212157"/>
            <a:ext cx="10212805" cy="66458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747836-3C78-49DD-A0A1-D3B6751BF2D3}"/>
              </a:ext>
            </a:extLst>
          </p:cNvPr>
          <p:cNvSpPr txBox="1"/>
          <p:nvPr/>
        </p:nvSpPr>
        <p:spPr>
          <a:xfrm>
            <a:off x="7370618" y="6068291"/>
            <a:ext cx="432261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dirty="0"/>
              <a:t>Councils: Kyogle, Richmond Valley, Clarence Valley and part of Ballina and Coffs Harbour</a:t>
            </a:r>
          </a:p>
        </p:txBody>
      </p:sp>
    </p:spTree>
    <p:extLst>
      <p:ext uri="{BB962C8B-B14F-4D97-AF65-F5344CB8AC3E}">
        <p14:creationId xmlns:p14="http://schemas.microsoft.com/office/powerpoint/2010/main" val="334593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iagram&#10;&#10;Description automatically generated">
            <a:extLst>
              <a:ext uri="{FF2B5EF4-FFF2-40B4-BE49-F238E27FC236}">
                <a16:creationId xmlns:a16="http://schemas.microsoft.com/office/drawing/2014/main" id="{BC46B61A-3396-B41B-9044-65F54AA9A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454" y="161223"/>
            <a:ext cx="10313067" cy="66959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FFD7F6-1E71-CABF-5004-FBEB64856C6F}"/>
              </a:ext>
            </a:extLst>
          </p:cNvPr>
          <p:cNvSpPr txBox="1"/>
          <p:nvPr/>
        </p:nvSpPr>
        <p:spPr>
          <a:xfrm>
            <a:off x="6986426" y="1712359"/>
            <a:ext cx="274319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cs typeface="Calibri"/>
              </a:rPr>
              <a:t>Agriculture      3%</a:t>
            </a:r>
            <a:endParaRPr lang="en-US" sz="1100" b="1" dirty="0">
              <a:cs typeface="Calibri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6CC000C-3A28-1609-A7C5-59C719FD5004}"/>
              </a:ext>
            </a:extLst>
          </p:cNvPr>
          <p:cNvCxnSpPr/>
          <p:nvPr/>
        </p:nvCxnSpPr>
        <p:spPr>
          <a:xfrm flipV="1">
            <a:off x="6452704" y="1968889"/>
            <a:ext cx="2087364" cy="10276"/>
          </a:xfrm>
          <a:prstGeom prst="straightConnector1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7BE5D1E-0827-834C-135B-284A550DDDF4}"/>
              </a:ext>
            </a:extLst>
          </p:cNvPr>
          <p:cNvCxnSpPr/>
          <p:nvPr/>
        </p:nvCxnSpPr>
        <p:spPr>
          <a:xfrm>
            <a:off x="5944882" y="1967926"/>
            <a:ext cx="529119" cy="685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0FA56B7-B1A9-DEE7-879E-18B37F2A9737}"/>
              </a:ext>
            </a:extLst>
          </p:cNvPr>
          <p:cNvCxnSpPr/>
          <p:nvPr/>
        </p:nvCxnSpPr>
        <p:spPr>
          <a:xfrm flipH="1">
            <a:off x="5897686" y="1948129"/>
            <a:ext cx="53084" cy="12671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0686A50-31C7-44FD-A9DB-5D76FD360130}"/>
              </a:ext>
            </a:extLst>
          </p:cNvPr>
          <p:cNvSpPr txBox="1"/>
          <p:nvPr/>
        </p:nvSpPr>
        <p:spPr>
          <a:xfrm>
            <a:off x="8054109" y="5902036"/>
            <a:ext cx="387003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dirty="0"/>
              <a:t>Councils: Ballina, Byron and Tweed</a:t>
            </a:r>
          </a:p>
        </p:txBody>
      </p:sp>
    </p:spTree>
    <p:extLst>
      <p:ext uri="{BB962C8B-B14F-4D97-AF65-F5344CB8AC3E}">
        <p14:creationId xmlns:p14="http://schemas.microsoft.com/office/powerpoint/2010/main" val="1260934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mall plant growing on soil">
            <a:extLst>
              <a:ext uri="{FF2B5EF4-FFF2-40B4-BE49-F238E27FC236}">
                <a16:creationId xmlns:a16="http://schemas.microsoft.com/office/drawing/2014/main" id="{2FBC1F43-B9B8-BFB4-5EC6-F34F8F59F1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AFD638-B141-A675-8213-8966A7B7A8BC}"/>
              </a:ext>
            </a:extLst>
          </p:cNvPr>
          <p:cNvSpPr txBox="1"/>
          <p:nvPr/>
        </p:nvSpPr>
        <p:spPr>
          <a:xfrm>
            <a:off x="8623046" y="825623"/>
            <a:ext cx="3170478" cy="603236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Underpin/support  brand claims “clean &amp; green”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Income streams - carbon and biodiversity credits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Identify carbon emission projects underway and reduce our calculated net output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Emerging industries linked sustainability </a:t>
            </a:r>
            <a:r>
              <a:rPr lang="en-US" dirty="0" err="1"/>
              <a:t>e.g</a:t>
            </a:r>
            <a:r>
              <a:rPr lang="en-US" dirty="0"/>
              <a:t>   regenerative agriculture, green power generation, waste utilization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Community driven, will foster pride in our local produce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More to learn….SCU collaboration </a:t>
            </a:r>
            <a:endParaRPr lang="en-US" dirty="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3F4EFF-71FA-4139-952D-C69F06DBD4D7}"/>
              </a:ext>
            </a:extLst>
          </p:cNvPr>
          <p:cNvSpPr txBox="1"/>
          <p:nvPr/>
        </p:nvSpPr>
        <p:spPr>
          <a:xfrm>
            <a:off x="8371973" y="196515"/>
            <a:ext cx="392630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 dirty="0">
                <a:cs typeface="Calibri"/>
              </a:rPr>
              <a:t>Project benefits</a:t>
            </a:r>
          </a:p>
        </p:txBody>
      </p:sp>
    </p:spTree>
    <p:extLst>
      <p:ext uri="{BB962C8B-B14F-4D97-AF65-F5344CB8AC3E}">
        <p14:creationId xmlns:p14="http://schemas.microsoft.com/office/powerpoint/2010/main" val="3106688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4429EA21-B02C-0876-F6BD-B51EE028A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003" y="3219"/>
            <a:ext cx="8167435" cy="685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66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oup of men standing in a field with cows&#10;&#10;Description automatically generated with medium confidence">
            <a:extLst>
              <a:ext uri="{FF2B5EF4-FFF2-40B4-BE49-F238E27FC236}">
                <a16:creationId xmlns:a16="http://schemas.microsoft.com/office/drawing/2014/main" id="{13E57678-0687-344C-ECBE-C9FD667CE3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5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63BBF-15B6-1F77-8806-949747501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951" y="365125"/>
            <a:ext cx="5021424" cy="1043797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What are we doing?</a:t>
            </a:r>
            <a:endParaRPr lang="en-AU" sz="40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AF086-346D-C15E-874A-A64AC5993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458" y="1343608"/>
            <a:ext cx="4030824" cy="5149267"/>
          </a:xfrm>
        </p:spPr>
        <p:txBody>
          <a:bodyPr>
            <a:normAutofit/>
          </a:bodyPr>
          <a:lstStyle/>
          <a:p>
            <a:r>
              <a:rPr lang="en-US" sz="1800" dirty="0"/>
              <a:t>Beef Industry – Project with MLA to research opportunity for small farm aggregation of carbon accounting – can it be done, what else do we need? </a:t>
            </a:r>
          </a:p>
          <a:p>
            <a:endParaRPr lang="en-US" sz="1800" dirty="0"/>
          </a:p>
          <a:p>
            <a:r>
              <a:rPr lang="en-US" sz="1800" dirty="0"/>
              <a:t>MLA CN30</a:t>
            </a:r>
          </a:p>
          <a:p>
            <a:endParaRPr lang="en-US" sz="1800" dirty="0"/>
          </a:p>
          <a:p>
            <a:r>
              <a:rPr lang="en-US" sz="1800" dirty="0"/>
              <a:t>Soil Club – better soils, productivity, carbon sink, river protection</a:t>
            </a:r>
          </a:p>
          <a:p>
            <a:endParaRPr lang="en-US" sz="1800" dirty="0"/>
          </a:p>
          <a:p>
            <a:r>
              <a:rPr lang="en-US" sz="1800" dirty="0"/>
              <a:t>River Crystal - Riparian Repair – river restoration / protection </a:t>
            </a:r>
          </a:p>
          <a:p>
            <a:endParaRPr lang="en-US" sz="1800" dirty="0"/>
          </a:p>
          <a:p>
            <a:r>
              <a:rPr lang="en-US" sz="1800" dirty="0"/>
              <a:t>Bio-hub – energy from waste-water &amp; solid waste</a:t>
            </a: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1972416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CB02C9274BAAD48AEA65B36253C01B3" ma:contentTypeVersion="15" ma:contentTypeDescription="Ein neues Dokument erstellen." ma:contentTypeScope="" ma:versionID="c5c1543ef8504fd67d72d7151464ad51">
  <xsd:schema xmlns:xsd="http://www.w3.org/2001/XMLSchema" xmlns:xs="http://www.w3.org/2001/XMLSchema" xmlns:p="http://schemas.microsoft.com/office/2006/metadata/properties" xmlns:ns2="e4cb6c0e-edf6-4585-9500-e43153d24a21" xmlns:ns3="f0f228a0-c699-4cd6-a2a7-55b115c3db63" targetNamespace="http://schemas.microsoft.com/office/2006/metadata/properties" ma:root="true" ma:fieldsID="7778f22ee54886c4a17cfaf4e99065ab" ns2:_="" ns3:_="">
    <xsd:import namespace="e4cb6c0e-edf6-4585-9500-e43153d24a21"/>
    <xsd:import namespace="f0f228a0-c699-4cd6-a2a7-55b115c3db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cb6c0e-edf6-4585-9500-e43153d24a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Bildmarkierungen" ma:readOnly="false" ma:fieldId="{5cf76f15-5ced-4ddc-b409-7134ff3c332f}" ma:taxonomyMulti="true" ma:sspId="ae8055b6-ef1e-4d4a-afe9-1a4e5710a6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f228a0-c699-4cd6-a2a7-55b115c3db6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a0aba9a0-db7b-4f75-a62a-54fea4c261dc}" ma:internalName="TaxCatchAll" ma:showField="CatchAllData" ma:web="f0f228a0-c699-4cd6-a2a7-55b115c3db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4cb6c0e-edf6-4585-9500-e43153d24a21">
      <Terms xmlns="http://schemas.microsoft.com/office/infopath/2007/PartnerControls"/>
    </lcf76f155ced4ddcb4097134ff3c332f>
    <TaxCatchAll xmlns="f0f228a0-c699-4cd6-a2a7-55b115c3db63" xsi:nil="true"/>
  </documentManagement>
</p:properties>
</file>

<file path=customXml/itemProps1.xml><?xml version="1.0" encoding="utf-8"?>
<ds:datastoreItem xmlns:ds="http://schemas.openxmlformats.org/officeDocument/2006/customXml" ds:itemID="{41DE2F62-859E-407B-8148-7955218328FC}">
  <ds:schemaRefs>
    <ds:schemaRef ds:uri="e4cb6c0e-edf6-4585-9500-e43153d24a21"/>
    <ds:schemaRef ds:uri="f0f228a0-c699-4cd6-a2a7-55b115c3db6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7A19D23-22A3-43CE-B638-E72521DCE0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52A56A-37B6-483F-8B24-FC6DE10042CD}">
  <ds:schemaRefs>
    <ds:schemaRef ds:uri="e4cb6c0e-edf6-4585-9500-e43153d24a21"/>
    <ds:schemaRef ds:uri="f0f228a0-c699-4cd6-a2a7-55b115c3db63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332</Words>
  <Application>Microsoft Office PowerPoint</Application>
  <PresentationFormat>Widescreen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Why we need to take action now...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are we doing?</vt:lpstr>
      <vt:lpstr>Northern Rivers NET ZERO – Future Statement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Lollback</dc:creator>
  <cp:lastModifiedBy>Nathan Kempshall</cp:lastModifiedBy>
  <cp:revision>493</cp:revision>
  <dcterms:created xsi:type="dcterms:W3CDTF">2023-05-25T23:34:45Z</dcterms:created>
  <dcterms:modified xsi:type="dcterms:W3CDTF">2023-06-14T01:50:56Z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0x0101007CB02C9274BAAD48AEA65B36253C01B3</vt:lpwstr>
  </property>
  <property fmtid="{D5CDD505-2E9C-101B-9397-08002B2CF9AE}" pid="3" name="MediaServiceImageTags">
    <vt:lpwstr/>
  </property>
</Properties>
</file>