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0"/>
  </p:notesMasterIdLst>
  <p:sldIdLst>
    <p:sldId id="292" r:id="rId2"/>
    <p:sldId id="257"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1" r:id="rId27"/>
    <p:sldId id="290" r:id="rId28"/>
    <p:sldId id="289" r:id="rId29"/>
  </p:sldIdLst>
  <p:sldSz cx="6858000" cy="9906000" type="A4"/>
  <p:notesSz cx="6858000" cy="9144000"/>
  <p:embeddedFontLst>
    <p:embeddedFont>
      <p:font typeface="Avenir Next" panose="020B0503020202020204" pitchFamily="34" charset="0"/>
      <p:regular r:id="rId31"/>
      <p:bold r:id="rId32"/>
      <p:italic r:id="rId33"/>
    </p:embeddedFont>
    <p:embeddedFont>
      <p:font typeface="Barlow Condensed" pitchFamily="2" charset="77"/>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Montserrat"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5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F00"/>
    <a:srgbClr val="8BA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96664F-B724-4A04-95A9-84BDF5990D48}">
  <a:tblStyle styleId="{0C96664F-B724-4A04-95A9-84BDF5990D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p:restoredTop sz="94694"/>
  </p:normalViewPr>
  <p:slideViewPr>
    <p:cSldViewPr snapToGrid="0">
      <p:cViewPr varScale="1">
        <p:scale>
          <a:sx n="84" d="100"/>
          <a:sy n="84" d="100"/>
        </p:scale>
        <p:origin x="3648" y="184"/>
      </p:cViewPr>
      <p:guideLst>
        <p:guide orient="horz" pos="315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980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034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31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0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70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671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22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57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792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69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23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0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021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5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70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927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819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749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50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41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083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36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375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45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81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2243138" y="685800"/>
            <a:ext cx="23717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31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1_Scrapbook_Template_SlidesMania_1" preserve="1">
  <p:cSld name="72_Scrapbook_Template_SlidesMania_1">
    <p:bg>
      <p:bgPr>
        <a:solidFill>
          <a:srgbClr val="FFFFFF"/>
        </a:solidFill>
        <a:effectLst/>
      </p:bgPr>
    </p:bg>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48386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1_Scrapbook_Template_SlidesMania_2 1">
  <p:cSld name="0071_Scrapbook_Template_SlidesMania_2_1">
    <p:bg>
      <p:bgPr>
        <a:solidFill>
          <a:srgbClr val="434343"/>
        </a:solidFill>
        <a:effectLst/>
      </p:bgPr>
    </p:bg>
    <p:spTree>
      <p:nvGrpSpPr>
        <p:cNvPr id="1" name="Shape 128"/>
        <p:cNvGrpSpPr/>
        <p:nvPr/>
      </p:nvGrpSpPr>
      <p:grpSpPr>
        <a:xfrm>
          <a:off x="0" y="0"/>
          <a:ext cx="0" cy="0"/>
          <a:chOff x="0" y="0"/>
          <a:chExt cx="0" cy="0"/>
        </a:xfrm>
      </p:grpSpPr>
      <p:sp>
        <p:nvSpPr>
          <p:cNvPr id="140" name="Google Shape;140;p4"/>
          <p:cNvSpPr/>
          <p:nvPr/>
        </p:nvSpPr>
        <p:spPr>
          <a:xfrm rot="-5400000">
            <a:off x="-269845" y="861487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1" name="Google Shape;141;p4"/>
          <p:cNvSpPr/>
          <p:nvPr/>
        </p:nvSpPr>
        <p:spPr>
          <a:xfrm>
            <a:off x="59297" y="0"/>
            <a:ext cx="6798703" cy="9917596"/>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l" rtl="0">
              <a:spcBef>
                <a:spcPts val="0"/>
              </a:spcBef>
              <a:spcAft>
                <a:spcPts val="0"/>
              </a:spcAft>
              <a:buNone/>
            </a:pPr>
            <a:endParaRPr sz="2022"/>
          </a:p>
        </p:txBody>
      </p:sp>
      <p:sp>
        <p:nvSpPr>
          <p:cNvPr id="142" name="Google Shape;142;p4"/>
          <p:cNvSpPr/>
          <p:nvPr/>
        </p:nvSpPr>
        <p:spPr>
          <a:xfrm rot="-5400000">
            <a:off x="-271606" y="71545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3" name="Google Shape;143;p4"/>
          <p:cNvSpPr/>
          <p:nvPr/>
        </p:nvSpPr>
        <p:spPr>
          <a:xfrm rot="-5400000">
            <a:off x="-269845" y="559344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4" name="Google Shape;144;p4"/>
          <p:cNvSpPr/>
          <p:nvPr/>
        </p:nvSpPr>
        <p:spPr>
          <a:xfrm rot="-5400000">
            <a:off x="-277136" y="402554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5" name="Google Shape;145;p4"/>
          <p:cNvSpPr/>
          <p:nvPr/>
        </p:nvSpPr>
        <p:spPr>
          <a:xfrm rot="-5400000">
            <a:off x="-271941" y="246676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6" name="Google Shape;146;p4"/>
          <p:cNvSpPr/>
          <p:nvPr/>
        </p:nvSpPr>
        <p:spPr>
          <a:xfrm rot="-5400000">
            <a:off x="-273701" y="91392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7" name="Google Shape;147;p4"/>
          <p:cNvSpPr/>
          <p:nvPr/>
        </p:nvSpPr>
        <p:spPr>
          <a:xfrm rot="-5400000">
            <a:off x="-271941" y="785315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8" name="Google Shape;148;p4"/>
          <p:cNvSpPr/>
          <p:nvPr/>
        </p:nvSpPr>
        <p:spPr>
          <a:xfrm rot="-5400000">
            <a:off x="-273701" y="640704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49" name="Google Shape;149;p4"/>
          <p:cNvSpPr/>
          <p:nvPr/>
        </p:nvSpPr>
        <p:spPr>
          <a:xfrm rot="-5400000">
            <a:off x="-271941" y="48459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0" name="Google Shape;150;p4"/>
          <p:cNvSpPr/>
          <p:nvPr/>
        </p:nvSpPr>
        <p:spPr>
          <a:xfrm rot="-5400000">
            <a:off x="-279231" y="329223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1" name="Google Shape;151;p4"/>
          <p:cNvSpPr/>
          <p:nvPr/>
        </p:nvSpPr>
        <p:spPr>
          <a:xfrm rot="-5400000">
            <a:off x="-274036" y="170505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2" name="Google Shape;152;p4"/>
          <p:cNvSpPr/>
          <p:nvPr/>
        </p:nvSpPr>
        <p:spPr>
          <a:xfrm rot="-5400000">
            <a:off x="-275796" y="13629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3" name="Google Shape;153;p4"/>
          <p:cNvSpPr/>
          <p:nvPr/>
        </p:nvSpPr>
        <p:spPr>
          <a:xfrm rot="-5400000">
            <a:off x="-269177" y="933284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4" name="Google Shape;154;p4"/>
          <p:cNvSpPr/>
          <p:nvPr/>
        </p:nvSpPr>
        <p:spPr>
          <a:xfrm rot="-5400000">
            <a:off x="-33858" y="860066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5" name="Google Shape;155;p4"/>
          <p:cNvSpPr/>
          <p:nvPr/>
        </p:nvSpPr>
        <p:spPr>
          <a:xfrm rot="-5400000">
            <a:off x="-41149" y="71403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6" name="Google Shape;156;p4"/>
          <p:cNvSpPr/>
          <p:nvPr/>
        </p:nvSpPr>
        <p:spPr>
          <a:xfrm rot="-5400000">
            <a:off x="-33858" y="559344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1149" y="401134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8" name="Google Shape;158;p4"/>
          <p:cNvSpPr/>
          <p:nvPr/>
        </p:nvSpPr>
        <p:spPr>
          <a:xfrm rot="-5400000">
            <a:off x="-35953" y="245256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59" name="Google Shape;159;p4"/>
          <p:cNvSpPr/>
          <p:nvPr/>
        </p:nvSpPr>
        <p:spPr>
          <a:xfrm rot="-5400000">
            <a:off x="-2051" y="720634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0" name="Google Shape;160;p4"/>
          <p:cNvSpPr/>
          <p:nvPr/>
        </p:nvSpPr>
        <p:spPr>
          <a:xfrm rot="-5400000">
            <a:off x="-4816" y="706625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1" name="Google Shape;161;p4"/>
          <p:cNvSpPr/>
          <p:nvPr/>
        </p:nvSpPr>
        <p:spPr>
          <a:xfrm rot="-5400000">
            <a:off x="-4817" y="564776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2" name="Google Shape;162;p4"/>
          <p:cNvSpPr/>
          <p:nvPr/>
        </p:nvSpPr>
        <p:spPr>
          <a:xfrm rot="-5400000">
            <a:off x="-2051" y="550767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3" name="Google Shape;163;p4"/>
          <p:cNvSpPr/>
          <p:nvPr/>
        </p:nvSpPr>
        <p:spPr>
          <a:xfrm rot="-5400000">
            <a:off x="-4816" y="408574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4" name="Google Shape;164;p4"/>
          <p:cNvSpPr/>
          <p:nvPr/>
        </p:nvSpPr>
        <p:spPr>
          <a:xfrm rot="-5400000">
            <a:off x="-7580" y="394565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5" name="Google Shape;165;p4"/>
          <p:cNvSpPr/>
          <p:nvPr/>
        </p:nvSpPr>
        <p:spPr>
          <a:xfrm rot="-5400000">
            <a:off x="-2051" y="252716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6" name="Google Shape;166;p4"/>
          <p:cNvSpPr/>
          <p:nvPr/>
        </p:nvSpPr>
        <p:spPr>
          <a:xfrm rot="-5400000">
            <a:off x="-4816" y="238707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7" name="Google Shape;167;p4"/>
          <p:cNvSpPr/>
          <p:nvPr/>
        </p:nvSpPr>
        <p:spPr>
          <a:xfrm rot="-5400000">
            <a:off x="-43244" y="8997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8" name="Google Shape;168;p4"/>
          <p:cNvSpPr/>
          <p:nvPr/>
        </p:nvSpPr>
        <p:spPr>
          <a:xfrm rot="-5400000">
            <a:off x="-2051" y="94879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69" name="Google Shape;169;p4"/>
          <p:cNvSpPr/>
          <p:nvPr/>
        </p:nvSpPr>
        <p:spPr>
          <a:xfrm rot="-5400000">
            <a:off x="-4816" y="80870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0" name="Google Shape;170;p4"/>
          <p:cNvSpPr/>
          <p:nvPr/>
        </p:nvSpPr>
        <p:spPr>
          <a:xfrm rot="-5400000">
            <a:off x="-15876" y="866314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1" name="Google Shape;171;p4"/>
          <p:cNvSpPr/>
          <p:nvPr/>
        </p:nvSpPr>
        <p:spPr>
          <a:xfrm rot="-5400000">
            <a:off x="-13110" y="852305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2" name="Google Shape;172;p4"/>
          <p:cNvSpPr/>
          <p:nvPr/>
        </p:nvSpPr>
        <p:spPr>
          <a:xfrm rot="-5400000">
            <a:off x="-35953" y="783895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3" name="Google Shape;173;p4"/>
          <p:cNvSpPr/>
          <p:nvPr/>
        </p:nvSpPr>
        <p:spPr>
          <a:xfrm rot="-5400000">
            <a:off x="-43244" y="63928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4" name="Google Shape;174;p4"/>
          <p:cNvSpPr/>
          <p:nvPr/>
        </p:nvSpPr>
        <p:spPr>
          <a:xfrm rot="-5400000">
            <a:off x="-35953" y="483173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5" name="Google Shape;175;p4"/>
          <p:cNvSpPr/>
          <p:nvPr/>
        </p:nvSpPr>
        <p:spPr>
          <a:xfrm rot="-5400000">
            <a:off x="-43244" y="32780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6" name="Google Shape;176;p4"/>
          <p:cNvSpPr/>
          <p:nvPr/>
        </p:nvSpPr>
        <p:spPr>
          <a:xfrm rot="-5400000">
            <a:off x="-38049" y="16908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7" name="Google Shape;177;p4"/>
          <p:cNvSpPr/>
          <p:nvPr/>
        </p:nvSpPr>
        <p:spPr>
          <a:xfrm rot="-5400000">
            <a:off x="-4146" y="644462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8" name="Google Shape;178;p4"/>
          <p:cNvSpPr/>
          <p:nvPr/>
        </p:nvSpPr>
        <p:spPr>
          <a:xfrm rot="-5400000">
            <a:off x="-6911" y="6304541"/>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79" name="Google Shape;179;p4"/>
          <p:cNvSpPr/>
          <p:nvPr/>
        </p:nvSpPr>
        <p:spPr>
          <a:xfrm rot="-5400000">
            <a:off x="-6912" y="488605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0" name="Google Shape;180;p4"/>
          <p:cNvSpPr/>
          <p:nvPr/>
        </p:nvSpPr>
        <p:spPr>
          <a:xfrm rot="-5400000">
            <a:off x="-4146" y="474596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1" name="Google Shape;181;p4"/>
          <p:cNvSpPr/>
          <p:nvPr/>
        </p:nvSpPr>
        <p:spPr>
          <a:xfrm rot="-5400000">
            <a:off x="-6911" y="332403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2" name="Google Shape;182;p4"/>
          <p:cNvSpPr/>
          <p:nvPr/>
        </p:nvSpPr>
        <p:spPr>
          <a:xfrm rot="-5400000">
            <a:off x="-9676" y="318394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3" name="Google Shape;183;p4"/>
          <p:cNvSpPr/>
          <p:nvPr/>
        </p:nvSpPr>
        <p:spPr>
          <a:xfrm rot="-5400000">
            <a:off x="-4146" y="176545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4" name="Google Shape;184;p4"/>
          <p:cNvSpPr/>
          <p:nvPr/>
        </p:nvSpPr>
        <p:spPr>
          <a:xfrm rot="-5400000">
            <a:off x="-6911" y="162536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5" name="Google Shape;185;p4"/>
          <p:cNvSpPr/>
          <p:nvPr/>
        </p:nvSpPr>
        <p:spPr>
          <a:xfrm rot="-5400000">
            <a:off x="-39809" y="12208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6" name="Google Shape;186;p4"/>
          <p:cNvSpPr/>
          <p:nvPr/>
        </p:nvSpPr>
        <p:spPr>
          <a:xfrm rot="-5400000">
            <a:off x="1384" y="17287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7" name="Google Shape;187;p4"/>
          <p:cNvSpPr/>
          <p:nvPr/>
        </p:nvSpPr>
        <p:spPr>
          <a:xfrm rot="-5400000">
            <a:off x="-6911" y="3279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8" name="Google Shape;188;p4"/>
          <p:cNvSpPr/>
          <p:nvPr/>
        </p:nvSpPr>
        <p:spPr>
          <a:xfrm rot="-5400000">
            <a:off x="-17971" y="790143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89" name="Google Shape;189;p4"/>
          <p:cNvSpPr/>
          <p:nvPr/>
        </p:nvSpPr>
        <p:spPr>
          <a:xfrm rot="-5400000">
            <a:off x="-15205" y="776134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90" name="Google Shape;190;p4"/>
          <p:cNvSpPr/>
          <p:nvPr/>
        </p:nvSpPr>
        <p:spPr>
          <a:xfrm rot="-5400000">
            <a:off x="-33190" y="9318647"/>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91" name="Google Shape;191;p4"/>
          <p:cNvSpPr/>
          <p:nvPr/>
        </p:nvSpPr>
        <p:spPr>
          <a:xfrm rot="-5400000">
            <a:off x="-15207" y="938112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192" name="Google Shape;192;p4"/>
          <p:cNvSpPr/>
          <p:nvPr/>
        </p:nvSpPr>
        <p:spPr>
          <a:xfrm rot="-5400000">
            <a:off x="-12441" y="924103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1_Scrapbook_Template_SlidesMania_2 1 1">
  <p:cSld name="0071_Scrapbook_Template_SlidesMania_2_1_1">
    <p:bg>
      <p:bgPr>
        <a:solidFill>
          <a:srgbClr val="434343"/>
        </a:solidFill>
        <a:effectLst/>
      </p:bgPr>
    </p:bg>
    <p:spTree>
      <p:nvGrpSpPr>
        <p:cNvPr id="1" name="Shape 261"/>
        <p:cNvGrpSpPr/>
        <p:nvPr/>
      </p:nvGrpSpPr>
      <p:grpSpPr>
        <a:xfrm>
          <a:off x="0" y="0"/>
          <a:ext cx="0" cy="0"/>
          <a:chOff x="0" y="0"/>
          <a:chExt cx="0" cy="0"/>
        </a:xfrm>
      </p:grpSpPr>
      <p:sp>
        <p:nvSpPr>
          <p:cNvPr id="262" name="Google Shape;262;p6"/>
          <p:cNvSpPr txBox="1"/>
          <p:nvPr/>
        </p:nvSpPr>
        <p:spPr>
          <a:xfrm>
            <a:off x="6119523" y="143759"/>
            <a:ext cx="686475" cy="671233"/>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1</a:t>
            </a:r>
            <a:endParaRPr sz="2600" b="1">
              <a:latin typeface="Montserrat"/>
              <a:ea typeface="Montserrat"/>
              <a:cs typeface="Montserrat"/>
              <a:sym typeface="Montserrat"/>
            </a:endParaRPr>
          </a:p>
        </p:txBody>
      </p:sp>
      <p:sp>
        <p:nvSpPr>
          <p:cNvPr id="263" name="Google Shape;263;p6"/>
          <p:cNvSpPr txBox="1"/>
          <p:nvPr/>
        </p:nvSpPr>
        <p:spPr>
          <a:xfrm>
            <a:off x="6119523" y="995295"/>
            <a:ext cx="686475" cy="671233"/>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2</a:t>
            </a:r>
            <a:endParaRPr sz="2600" b="1">
              <a:latin typeface="Montserrat"/>
              <a:ea typeface="Montserrat"/>
              <a:cs typeface="Montserrat"/>
              <a:sym typeface="Montserrat"/>
            </a:endParaRPr>
          </a:p>
        </p:txBody>
      </p:sp>
      <p:sp>
        <p:nvSpPr>
          <p:cNvPr id="264" name="Google Shape;264;p6"/>
          <p:cNvSpPr txBox="1"/>
          <p:nvPr/>
        </p:nvSpPr>
        <p:spPr>
          <a:xfrm>
            <a:off x="6119523" y="1882328"/>
            <a:ext cx="686475" cy="671233"/>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3</a:t>
            </a:r>
            <a:endParaRPr sz="2600" b="1">
              <a:latin typeface="Montserrat"/>
              <a:ea typeface="Montserrat"/>
              <a:cs typeface="Montserrat"/>
              <a:sym typeface="Montserrat"/>
            </a:endParaRPr>
          </a:p>
        </p:txBody>
      </p:sp>
      <p:sp>
        <p:nvSpPr>
          <p:cNvPr id="265" name="Google Shape;265;p6"/>
          <p:cNvSpPr txBox="1"/>
          <p:nvPr/>
        </p:nvSpPr>
        <p:spPr>
          <a:xfrm>
            <a:off x="6068391" y="2765065"/>
            <a:ext cx="737606" cy="671233"/>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4</a:t>
            </a:r>
            <a:endParaRPr sz="2600" b="1">
              <a:latin typeface="Montserrat"/>
              <a:ea typeface="Montserrat"/>
              <a:cs typeface="Montserrat"/>
              <a:sym typeface="Montserrat"/>
            </a:endParaRPr>
          </a:p>
        </p:txBody>
      </p:sp>
      <p:sp>
        <p:nvSpPr>
          <p:cNvPr id="266" name="Google Shape;266;p6"/>
          <p:cNvSpPr txBox="1"/>
          <p:nvPr/>
        </p:nvSpPr>
        <p:spPr>
          <a:xfrm>
            <a:off x="6119523" y="3656431"/>
            <a:ext cx="686475" cy="671233"/>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5</a:t>
            </a:r>
            <a:endParaRPr sz="2600" b="1">
              <a:latin typeface="Montserrat"/>
              <a:ea typeface="Montserrat"/>
              <a:cs typeface="Montserrat"/>
              <a:sym typeface="Montserrat"/>
            </a:endParaRPr>
          </a:p>
        </p:txBody>
      </p:sp>
      <p:sp>
        <p:nvSpPr>
          <p:cNvPr id="267" name="Google Shape;267;p6"/>
          <p:cNvSpPr txBox="1"/>
          <p:nvPr/>
        </p:nvSpPr>
        <p:spPr>
          <a:xfrm>
            <a:off x="6119523" y="4547292"/>
            <a:ext cx="686475" cy="671233"/>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6</a:t>
            </a:r>
            <a:endParaRPr sz="2600" b="1">
              <a:latin typeface="Montserrat"/>
              <a:ea typeface="Montserrat"/>
              <a:cs typeface="Montserrat"/>
              <a:sym typeface="Montserrat"/>
            </a:endParaRPr>
          </a:p>
        </p:txBody>
      </p:sp>
      <p:sp>
        <p:nvSpPr>
          <p:cNvPr id="268" name="Google Shape;268;p6"/>
          <p:cNvSpPr txBox="1"/>
          <p:nvPr/>
        </p:nvSpPr>
        <p:spPr>
          <a:xfrm>
            <a:off x="6119523" y="5475492"/>
            <a:ext cx="686475" cy="671233"/>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7</a:t>
            </a:r>
            <a:endParaRPr sz="2600" b="1">
              <a:latin typeface="Montserrat"/>
              <a:ea typeface="Montserrat"/>
              <a:cs typeface="Montserrat"/>
              <a:sym typeface="Montserrat"/>
            </a:endParaRPr>
          </a:p>
        </p:txBody>
      </p:sp>
      <p:sp>
        <p:nvSpPr>
          <p:cNvPr id="269" name="Google Shape;269;p6"/>
          <p:cNvSpPr txBox="1"/>
          <p:nvPr/>
        </p:nvSpPr>
        <p:spPr>
          <a:xfrm>
            <a:off x="6068335" y="6374334"/>
            <a:ext cx="737606" cy="671233"/>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8</a:t>
            </a:r>
            <a:endParaRPr sz="2600" b="1">
              <a:latin typeface="Montserrat"/>
              <a:ea typeface="Montserrat"/>
              <a:cs typeface="Montserrat"/>
              <a:sym typeface="Montserrat"/>
            </a:endParaRPr>
          </a:p>
        </p:txBody>
      </p:sp>
      <p:sp>
        <p:nvSpPr>
          <p:cNvPr id="270" name="Google Shape;270;p6"/>
          <p:cNvSpPr txBox="1"/>
          <p:nvPr/>
        </p:nvSpPr>
        <p:spPr>
          <a:xfrm>
            <a:off x="6119523" y="7273175"/>
            <a:ext cx="686475" cy="671233"/>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Week   9</a:t>
            </a:r>
            <a:endParaRPr sz="2600" b="1">
              <a:latin typeface="Montserrat"/>
              <a:ea typeface="Montserrat"/>
              <a:cs typeface="Montserrat"/>
              <a:sym typeface="Montserrat"/>
            </a:endParaRPr>
          </a:p>
        </p:txBody>
      </p:sp>
      <p:sp>
        <p:nvSpPr>
          <p:cNvPr id="271" name="Google Shape;271;p6"/>
          <p:cNvSpPr txBox="1"/>
          <p:nvPr/>
        </p:nvSpPr>
        <p:spPr>
          <a:xfrm>
            <a:off x="6119523" y="8114420"/>
            <a:ext cx="686475" cy="671233"/>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455" b="1">
                <a:latin typeface="Montserrat"/>
                <a:ea typeface="Montserrat"/>
                <a:cs typeface="Montserrat"/>
                <a:sym typeface="Montserrat"/>
              </a:rPr>
              <a:t>Week  10</a:t>
            </a:r>
            <a:endParaRPr sz="2455" b="1">
              <a:latin typeface="Montserrat"/>
              <a:ea typeface="Montserrat"/>
              <a:cs typeface="Montserrat"/>
              <a:sym typeface="Montserrat"/>
            </a:endParaRPr>
          </a:p>
        </p:txBody>
      </p:sp>
      <p:sp>
        <p:nvSpPr>
          <p:cNvPr id="272" name="Google Shape;272;p6"/>
          <p:cNvSpPr txBox="1"/>
          <p:nvPr/>
        </p:nvSpPr>
        <p:spPr>
          <a:xfrm>
            <a:off x="6119523" y="9070859"/>
            <a:ext cx="686475" cy="671233"/>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r" rtl="0">
              <a:spcBef>
                <a:spcPts val="0"/>
              </a:spcBef>
              <a:spcAft>
                <a:spcPts val="0"/>
              </a:spcAft>
              <a:buNone/>
            </a:pPr>
            <a:r>
              <a:rPr lang="es-ES" sz="2600" b="1">
                <a:latin typeface="Montserrat"/>
                <a:ea typeface="Montserrat"/>
                <a:cs typeface="Montserrat"/>
                <a:sym typeface="Montserrat"/>
              </a:rPr>
              <a:t>Wee</a:t>
            </a:r>
            <a:r>
              <a:rPr lang="es-ES" sz="2600" b="1" u="sng">
                <a:solidFill>
                  <a:schemeClr val="hlink"/>
                </a:solidFill>
                <a:latin typeface="Montserrat"/>
                <a:ea typeface="Montserrat"/>
                <a:cs typeface="Montserrat"/>
                <a:sym typeface="Montserrat"/>
                <a:hlinkClick r:id="" action="ppaction://noaction"/>
              </a:rPr>
              <a:t>Slide 13</a:t>
            </a:r>
            <a:r>
              <a:rPr lang="es-ES" sz="2600" b="1">
                <a:latin typeface="Montserrat"/>
                <a:ea typeface="Montserrat"/>
                <a:cs typeface="Montserrat"/>
                <a:sym typeface="Montserrat"/>
              </a:rPr>
              <a:t>k  11</a:t>
            </a:r>
            <a:endParaRPr sz="2600" b="1">
              <a:latin typeface="Montserrat"/>
              <a:ea typeface="Montserrat"/>
              <a:cs typeface="Montserrat"/>
              <a:sym typeface="Montserrat"/>
            </a:endParaRPr>
          </a:p>
        </p:txBody>
      </p:sp>
      <p:sp>
        <p:nvSpPr>
          <p:cNvPr id="273" name="Google Shape;273;p6"/>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4" name="Google Shape;274;p6"/>
          <p:cNvSpPr/>
          <p:nvPr/>
        </p:nvSpPr>
        <p:spPr>
          <a:xfrm>
            <a:off x="1779118" y="55792"/>
            <a:ext cx="3160519" cy="9654233"/>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2058" tIns="132058" rIns="132058" bIns="132058" anchor="ctr" anchorCtr="0">
            <a:noAutofit/>
          </a:bodyPr>
          <a:lstStyle/>
          <a:p>
            <a:pPr marL="0" lvl="0" indent="0" algn="l" rtl="0">
              <a:spcBef>
                <a:spcPts val="0"/>
              </a:spcBef>
              <a:spcAft>
                <a:spcPts val="0"/>
              </a:spcAft>
              <a:buNone/>
            </a:pPr>
            <a:endParaRPr sz="2022"/>
          </a:p>
        </p:txBody>
      </p:sp>
      <p:sp>
        <p:nvSpPr>
          <p:cNvPr id="275" name="Google Shape;275;p6"/>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6" name="Google Shape;276;p6"/>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7" name="Google Shape;277;p6"/>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8" name="Google Shape;278;p6"/>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79" name="Google Shape;279;p6"/>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0" name="Google Shape;280;p6"/>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1" name="Google Shape;281;p6"/>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2" name="Google Shape;282;p6"/>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3" name="Google Shape;283;p6"/>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4" name="Google Shape;284;p6"/>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5" name="Google Shape;285;p6"/>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6" name="Google Shape;286;p6"/>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7" name="Google Shape;287;p6"/>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8" name="Google Shape;288;p6"/>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89" name="Google Shape;289;p6"/>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0" name="Google Shape;290;p6"/>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1" name="Google Shape;291;p6"/>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2" name="Google Shape;292;p6"/>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3" name="Google Shape;293;p6"/>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4" name="Google Shape;294;p6"/>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5" name="Google Shape;295;p6"/>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6" name="Google Shape;296;p6"/>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7" name="Google Shape;297;p6"/>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8" name="Google Shape;298;p6"/>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299" name="Google Shape;299;p6"/>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0" name="Google Shape;300;p6"/>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1" name="Google Shape;301;p6"/>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2" name="Google Shape;302;p6"/>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3" name="Google Shape;303;p6"/>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4" name="Google Shape;304;p6"/>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5" name="Google Shape;305;p6"/>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6" name="Google Shape;306;p6"/>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7" name="Google Shape;307;p6"/>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8" name="Google Shape;308;p6"/>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09" name="Google Shape;309;p6"/>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0" name="Google Shape;310;p6"/>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1" name="Google Shape;311;p6"/>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2" name="Google Shape;312;p6"/>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3" name="Google Shape;313;p6"/>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4" name="Google Shape;314;p6"/>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5" name="Google Shape;315;p6"/>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6" name="Google Shape;316;p6"/>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7" name="Google Shape;317;p6"/>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8" name="Google Shape;318;p6"/>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19" name="Google Shape;319;p6"/>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0" name="Google Shape;320;p6"/>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1" name="Google Shape;321;p6"/>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2" name="Google Shape;322;p6"/>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3" name="Google Shape;323;p6"/>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4" name="Google Shape;324;p6"/>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5" name="Google Shape;325;p6"/>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sp>
        <p:nvSpPr>
          <p:cNvPr id="326" name="Google Shape;326;p6"/>
          <p:cNvSpPr txBox="1"/>
          <p:nvPr/>
        </p:nvSpPr>
        <p:spPr>
          <a:xfrm>
            <a:off x="676547" y="2253840"/>
            <a:ext cx="2560444" cy="1882833"/>
          </a:xfrm>
          <a:prstGeom prst="rect">
            <a:avLst/>
          </a:prstGeom>
          <a:noFill/>
          <a:ln>
            <a:noFill/>
          </a:ln>
        </p:spPr>
        <p:txBody>
          <a:bodyPr spcFirstLastPara="1" wrap="square" lIns="132058" tIns="132058" rIns="132058" bIns="132058" anchor="ctr" anchorCtr="0">
            <a:noAutofit/>
          </a:bodyPr>
          <a:lstStyle/>
          <a:p>
            <a:pPr marL="0" lvl="0" indent="0" algn="ctr" rtl="0">
              <a:spcBef>
                <a:spcPts val="0"/>
              </a:spcBef>
              <a:spcAft>
                <a:spcPts val="0"/>
              </a:spcAft>
              <a:buNone/>
            </a:pPr>
            <a:r>
              <a:rPr lang="es-ES" sz="4333" b="1">
                <a:latin typeface="Montserrat"/>
                <a:ea typeface="Montserrat"/>
                <a:cs typeface="Montserrat"/>
                <a:sym typeface="Montserrat"/>
              </a:rPr>
              <a:t>This learning log belongs to:</a:t>
            </a:r>
            <a:endParaRPr sz="4333" b="1">
              <a:latin typeface="Montserrat"/>
              <a:ea typeface="Montserrat"/>
              <a:cs typeface="Montserrat"/>
              <a:sym typeface="Montserrat"/>
            </a:endParaRPr>
          </a:p>
        </p:txBody>
      </p:sp>
      <p:cxnSp>
        <p:nvCxnSpPr>
          <p:cNvPr id="327" name="Google Shape;327;p6"/>
          <p:cNvCxnSpPr/>
          <p:nvPr/>
        </p:nvCxnSpPr>
        <p:spPr>
          <a:xfrm rot="10800000" flipH="1">
            <a:off x="1753988" y="5127887"/>
            <a:ext cx="2289769" cy="14733"/>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1_Scrapbook_Template_SlidesMania_5">
  <p:cSld name="0071_Scrapbook_Template_SlidesMania_5">
    <p:bg>
      <p:bgPr>
        <a:solidFill>
          <a:srgbClr val="B55475"/>
        </a:solidFill>
        <a:effectLst/>
      </p:bgPr>
    </p:bg>
    <p:spTree>
      <p:nvGrpSpPr>
        <p:cNvPr id="1" name="Shape 328"/>
        <p:cNvGrpSpPr/>
        <p:nvPr/>
      </p:nvGrpSpPr>
      <p:grpSpPr>
        <a:xfrm>
          <a:off x="0" y="0"/>
          <a:ext cx="0" cy="0"/>
          <a:chOff x="0" y="0"/>
          <a:chExt cx="0" cy="0"/>
        </a:xfrm>
      </p:grpSpPr>
      <p:pic>
        <p:nvPicPr>
          <p:cNvPr id="329" name="Google Shape;329;p7"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330" name="Google Shape;330;p7"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331" name="Google Shape;331;p7"/>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2" name="Google Shape;332;p7"/>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3" name="Google Shape;333;p7"/>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4" name="Google Shape;334;p7"/>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5" name="Google Shape;335;p7"/>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6" name="Google Shape;336;p7"/>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7" name="Google Shape;337;p7"/>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8" name="Google Shape;338;p7"/>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9" name="Google Shape;339;p7"/>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0" name="Google Shape;340;p7"/>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1" name="Google Shape;341;p7"/>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2" name="Google Shape;342;p7"/>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3" name="Google Shape;343;p7"/>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4" name="Google Shape;344;p7"/>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5" name="Google Shape;345;p7"/>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6" name="Google Shape;346;p7"/>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7" name="Google Shape;347;p7"/>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8" name="Google Shape;348;p7"/>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9" name="Google Shape;349;p7"/>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0" name="Google Shape;350;p7"/>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1" name="Google Shape;351;p7"/>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2" name="Google Shape;352;p7"/>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3" name="Google Shape;353;p7"/>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4" name="Google Shape;354;p7"/>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5" name="Google Shape;355;p7"/>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6" name="Google Shape;356;p7"/>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7" name="Google Shape;357;p7"/>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8" name="Google Shape;358;p7"/>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59" name="Google Shape;359;p7"/>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0" name="Google Shape;360;p7"/>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1" name="Google Shape;361;p7"/>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2" name="Google Shape;362;p7"/>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3" name="Google Shape;363;p7"/>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4" name="Google Shape;364;p7"/>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5" name="Google Shape;365;p7"/>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6" name="Google Shape;366;p7"/>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7" name="Google Shape;367;p7"/>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8" name="Google Shape;368;p7"/>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9" name="Google Shape;369;p7"/>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0" name="Google Shape;370;p7"/>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1" name="Google Shape;371;p7"/>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2" name="Google Shape;372;p7"/>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3" name="Google Shape;373;p7"/>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4" name="Google Shape;374;p7"/>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5" name="Google Shape;375;p7"/>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6" name="Google Shape;376;p7"/>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7" name="Google Shape;377;p7"/>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8" name="Google Shape;378;p7"/>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79" name="Google Shape;379;p7"/>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0" name="Google Shape;380;p7"/>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1" name="Google Shape;381;p7"/>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2" name="Google Shape;382;p7"/>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383" name="Google Shape;383;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 y="1306501"/>
            <a:ext cx="3403961" cy="1761559"/>
          </a:xfrm>
          <a:prstGeom prst="rect">
            <a:avLst/>
          </a:prstGeom>
          <a:noFill/>
          <a:ln>
            <a:noFill/>
          </a:ln>
        </p:spPr>
      </p:pic>
      <p:sp>
        <p:nvSpPr>
          <p:cNvPr id="384" name="Google Shape;384;p7"/>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1_Scrapbook_Template_SlidesMania_6">
  <p:cSld name="0071_Scrapbook_Template_SlidesMania_6">
    <p:bg>
      <p:bgPr>
        <a:solidFill>
          <a:srgbClr val="7C9263"/>
        </a:solidFill>
        <a:effectLst/>
      </p:bgPr>
    </p:bg>
    <p:spTree>
      <p:nvGrpSpPr>
        <p:cNvPr id="1" name="Shape 385"/>
        <p:cNvGrpSpPr/>
        <p:nvPr/>
      </p:nvGrpSpPr>
      <p:grpSpPr>
        <a:xfrm>
          <a:off x="0" y="0"/>
          <a:ext cx="0" cy="0"/>
          <a:chOff x="0" y="0"/>
          <a:chExt cx="0" cy="0"/>
        </a:xfrm>
      </p:grpSpPr>
      <p:pic>
        <p:nvPicPr>
          <p:cNvPr id="386" name="Google Shape;386;p8"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387" name="Google Shape;387;p8"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388" name="Google Shape;388;p8"/>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9" name="Google Shape;389;p8"/>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0" name="Google Shape;390;p8"/>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1" name="Google Shape;391;p8"/>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2" name="Google Shape;392;p8"/>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3" name="Google Shape;393;p8"/>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4" name="Google Shape;394;p8"/>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5" name="Google Shape;395;p8"/>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6" name="Google Shape;396;p8"/>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7" name="Google Shape;397;p8"/>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8" name="Google Shape;398;p8"/>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9" name="Google Shape;399;p8"/>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0" name="Google Shape;400;p8"/>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1" name="Google Shape;401;p8"/>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2" name="Google Shape;402;p8"/>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3" name="Google Shape;403;p8"/>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4" name="Google Shape;404;p8"/>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5" name="Google Shape;405;p8"/>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6" name="Google Shape;406;p8"/>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7" name="Google Shape;407;p8"/>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8" name="Google Shape;408;p8"/>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09" name="Google Shape;409;p8"/>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0" name="Google Shape;410;p8"/>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1" name="Google Shape;411;p8"/>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2" name="Google Shape;412;p8"/>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3" name="Google Shape;413;p8"/>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4" name="Google Shape;414;p8"/>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5" name="Google Shape;415;p8"/>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6" name="Google Shape;416;p8"/>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7" name="Google Shape;417;p8"/>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8" name="Google Shape;418;p8"/>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9" name="Google Shape;419;p8"/>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0" name="Google Shape;420;p8"/>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1" name="Google Shape;421;p8"/>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2" name="Google Shape;422;p8"/>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3" name="Google Shape;423;p8"/>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4" name="Google Shape;424;p8"/>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5" name="Google Shape;425;p8"/>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6" name="Google Shape;426;p8"/>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7" name="Google Shape;427;p8"/>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8" name="Google Shape;428;p8"/>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29" name="Google Shape;429;p8"/>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0" name="Google Shape;430;p8"/>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1" name="Google Shape;431;p8"/>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2" name="Google Shape;432;p8"/>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3" name="Google Shape;433;p8"/>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4" name="Google Shape;434;p8"/>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5" name="Google Shape;435;p8"/>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6" name="Google Shape;436;p8"/>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7" name="Google Shape;437;p8"/>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8" name="Google Shape;438;p8"/>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9" name="Google Shape;439;p8"/>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440" name="Google Shape;44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85" y="1"/>
            <a:ext cx="3403961" cy="1761559"/>
          </a:xfrm>
          <a:prstGeom prst="rect">
            <a:avLst/>
          </a:prstGeom>
          <a:noFill/>
          <a:ln>
            <a:noFill/>
          </a:ln>
        </p:spPr>
      </p:pic>
      <p:sp>
        <p:nvSpPr>
          <p:cNvPr id="441" name="Google Shape;441;p8"/>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1_Scrapbook_Template_SlidesMania_4">
  <p:cSld name="0071_Scrapbook_Template_SlidesMania_4">
    <p:bg>
      <p:bgPr>
        <a:solidFill>
          <a:srgbClr val="4E74A3"/>
        </a:solidFill>
        <a:effectLst/>
      </p:bgPr>
    </p:bg>
    <p:spTree>
      <p:nvGrpSpPr>
        <p:cNvPr id="1" name="Shape 442"/>
        <p:cNvGrpSpPr/>
        <p:nvPr/>
      </p:nvGrpSpPr>
      <p:grpSpPr>
        <a:xfrm>
          <a:off x="0" y="0"/>
          <a:ext cx="0" cy="0"/>
          <a:chOff x="0" y="0"/>
          <a:chExt cx="0" cy="0"/>
        </a:xfrm>
      </p:grpSpPr>
      <p:pic>
        <p:nvPicPr>
          <p:cNvPr id="443" name="Google Shape;443;p9"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444" name="Google Shape;444;p9"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445" name="Google Shape;445;p9"/>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6" name="Google Shape;446;p9"/>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7" name="Google Shape;447;p9"/>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8" name="Google Shape;448;p9"/>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49" name="Google Shape;449;p9"/>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0" name="Google Shape;450;p9"/>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1" name="Google Shape;451;p9"/>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2" name="Google Shape;452;p9"/>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3" name="Google Shape;453;p9"/>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4" name="Google Shape;454;p9"/>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5" name="Google Shape;455;p9"/>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6" name="Google Shape;456;p9"/>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7" name="Google Shape;457;p9"/>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8" name="Google Shape;458;p9"/>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9" name="Google Shape;459;p9"/>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0" name="Google Shape;460;p9"/>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1" name="Google Shape;461;p9"/>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2" name="Google Shape;462;p9"/>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3" name="Google Shape;463;p9"/>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4" name="Google Shape;464;p9"/>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5" name="Google Shape;465;p9"/>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6" name="Google Shape;466;p9"/>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7" name="Google Shape;467;p9"/>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8" name="Google Shape;468;p9"/>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69" name="Google Shape;469;p9"/>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0" name="Google Shape;470;p9"/>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1" name="Google Shape;471;p9"/>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2" name="Google Shape;472;p9"/>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3" name="Google Shape;473;p9"/>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4" name="Google Shape;474;p9"/>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5" name="Google Shape;475;p9"/>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6" name="Google Shape;476;p9"/>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7" name="Google Shape;477;p9"/>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8" name="Google Shape;478;p9"/>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79" name="Google Shape;479;p9"/>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0" name="Google Shape;480;p9"/>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1" name="Google Shape;481;p9"/>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2" name="Google Shape;482;p9"/>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3" name="Google Shape;483;p9"/>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4" name="Google Shape;484;p9"/>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5" name="Google Shape;485;p9"/>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6" name="Google Shape;486;p9"/>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7" name="Google Shape;487;p9"/>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8" name="Google Shape;488;p9"/>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89" name="Google Shape;489;p9"/>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0" name="Google Shape;490;p9"/>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1" name="Google Shape;491;p9"/>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2" name="Google Shape;492;p9"/>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3" name="Google Shape;493;p9"/>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4" name="Google Shape;494;p9"/>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5" name="Google Shape;495;p9"/>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96" name="Google Shape;496;p9"/>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497" name="Google Shape;49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85" y="1"/>
            <a:ext cx="3403961" cy="1761559"/>
          </a:xfrm>
          <a:prstGeom prst="rect">
            <a:avLst/>
          </a:prstGeom>
          <a:noFill/>
          <a:ln>
            <a:noFill/>
          </a:ln>
        </p:spPr>
      </p:pic>
      <p:sp>
        <p:nvSpPr>
          <p:cNvPr id="498" name="Google Shape;498;p9"/>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1_Scrapbook_Template_SlidesMania_7">
  <p:cSld name="0071_Scrapbook_Template_SlidesMania_7">
    <p:bg>
      <p:bgPr>
        <a:solidFill>
          <a:srgbClr val="B79214"/>
        </a:solidFill>
        <a:effectLst/>
      </p:bgPr>
    </p:bg>
    <p:spTree>
      <p:nvGrpSpPr>
        <p:cNvPr id="1" name="Shape 499"/>
        <p:cNvGrpSpPr/>
        <p:nvPr/>
      </p:nvGrpSpPr>
      <p:grpSpPr>
        <a:xfrm>
          <a:off x="0" y="0"/>
          <a:ext cx="0" cy="0"/>
          <a:chOff x="0" y="0"/>
          <a:chExt cx="0" cy="0"/>
        </a:xfrm>
      </p:grpSpPr>
      <p:pic>
        <p:nvPicPr>
          <p:cNvPr id="500" name="Google Shape;500;p10"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501" name="Google Shape;501;p10"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502" name="Google Shape;502;p10"/>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3" name="Google Shape;503;p10"/>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4" name="Google Shape;504;p10"/>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5" name="Google Shape;505;p10"/>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6" name="Google Shape;506;p10"/>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7" name="Google Shape;507;p10"/>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8" name="Google Shape;508;p10"/>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09" name="Google Shape;509;p10"/>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0" name="Google Shape;510;p10"/>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1" name="Google Shape;511;p10"/>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2" name="Google Shape;512;p10"/>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3" name="Google Shape;513;p10"/>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4" name="Google Shape;514;p10"/>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5" name="Google Shape;515;p10"/>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6" name="Google Shape;516;p10"/>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7" name="Google Shape;517;p10"/>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8" name="Google Shape;518;p10"/>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19" name="Google Shape;519;p10"/>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0" name="Google Shape;520;p10"/>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1" name="Google Shape;521;p10"/>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2" name="Google Shape;522;p10"/>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3" name="Google Shape;523;p10"/>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4" name="Google Shape;524;p10"/>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5" name="Google Shape;525;p10"/>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6" name="Google Shape;526;p10"/>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7" name="Google Shape;527;p10"/>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8" name="Google Shape;528;p10"/>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29" name="Google Shape;529;p10"/>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0" name="Google Shape;530;p10"/>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1" name="Google Shape;531;p10"/>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2" name="Google Shape;532;p10"/>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3" name="Google Shape;533;p10"/>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4" name="Google Shape;534;p10"/>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5" name="Google Shape;535;p10"/>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6" name="Google Shape;536;p10"/>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7" name="Google Shape;537;p10"/>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8" name="Google Shape;538;p10"/>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39" name="Google Shape;539;p10"/>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0" name="Google Shape;540;p10"/>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1" name="Google Shape;541;p10"/>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2" name="Google Shape;542;p10"/>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3" name="Google Shape;543;p10"/>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4" name="Google Shape;544;p10"/>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5" name="Google Shape;545;p10"/>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6" name="Google Shape;546;p10"/>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7" name="Google Shape;547;p10"/>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8" name="Google Shape;548;p10"/>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49" name="Google Shape;549;p10"/>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0" name="Google Shape;550;p10"/>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1" name="Google Shape;551;p10"/>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2" name="Google Shape;552;p10"/>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3" name="Google Shape;553;p10"/>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4" name="Google Shape;554;p10"/>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1_Scrapbook_Template_SlidesMania_3">
  <p:cSld name="0071_Scrapbook_Template_SlidesMania_3">
    <p:bg>
      <p:bgPr>
        <a:solidFill>
          <a:srgbClr val="7153A0"/>
        </a:solidFill>
        <a:effectLst/>
      </p:bgPr>
    </p:bg>
    <p:spTree>
      <p:nvGrpSpPr>
        <p:cNvPr id="1" name="Shape 555"/>
        <p:cNvGrpSpPr/>
        <p:nvPr/>
      </p:nvGrpSpPr>
      <p:grpSpPr>
        <a:xfrm>
          <a:off x="0" y="0"/>
          <a:ext cx="0" cy="0"/>
          <a:chOff x="0" y="0"/>
          <a:chExt cx="0" cy="0"/>
        </a:xfrm>
      </p:grpSpPr>
      <p:pic>
        <p:nvPicPr>
          <p:cNvPr id="556" name="Google Shape;556;p11"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450267" y="136181"/>
            <a:ext cx="3295835" cy="9653577"/>
          </a:xfrm>
          <a:prstGeom prst="rect">
            <a:avLst/>
          </a:prstGeom>
          <a:noFill/>
          <a:ln>
            <a:noFill/>
          </a:ln>
          <a:effectLst>
            <a:outerShdw blurRad="63500" sx="102000" sy="102000" algn="ctr" rotWithShape="0">
              <a:srgbClr val="000000">
                <a:alpha val="40000"/>
              </a:srgbClr>
            </a:outerShdw>
          </a:effectLst>
        </p:spPr>
      </p:pic>
      <p:pic>
        <p:nvPicPr>
          <p:cNvPr id="557" name="Google Shape;557;p11" descr="Imagen que contiene pared&#10;&#10;Descripción generada automáticament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5083" y="134576"/>
            <a:ext cx="3295835" cy="9653577"/>
          </a:xfrm>
          <a:prstGeom prst="rect">
            <a:avLst/>
          </a:prstGeom>
          <a:noFill/>
          <a:ln>
            <a:noFill/>
          </a:ln>
          <a:effectLst>
            <a:outerShdw blurRad="63500" sx="102000" sy="102000" algn="ctr" rotWithShape="0">
              <a:srgbClr val="000000">
                <a:alpha val="40000"/>
              </a:srgbClr>
            </a:outerShdw>
          </a:effectLst>
        </p:spPr>
      </p:pic>
      <p:sp>
        <p:nvSpPr>
          <p:cNvPr id="558" name="Google Shape;558;p11"/>
          <p:cNvSpPr/>
          <p:nvPr/>
        </p:nvSpPr>
        <p:spPr>
          <a:xfrm rot="-5400000">
            <a:off x="3151127" y="874075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59" name="Google Shape;559;p11"/>
          <p:cNvSpPr/>
          <p:nvPr/>
        </p:nvSpPr>
        <p:spPr>
          <a:xfrm rot="-5400000">
            <a:off x="3149366" y="72804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0" name="Google Shape;560;p11"/>
          <p:cNvSpPr/>
          <p:nvPr/>
        </p:nvSpPr>
        <p:spPr>
          <a:xfrm rot="-5400000">
            <a:off x="3151127"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1" name="Google Shape;561;p11"/>
          <p:cNvSpPr/>
          <p:nvPr/>
        </p:nvSpPr>
        <p:spPr>
          <a:xfrm rot="-5400000">
            <a:off x="3143836" y="415142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2" name="Google Shape;562;p11"/>
          <p:cNvSpPr/>
          <p:nvPr/>
        </p:nvSpPr>
        <p:spPr>
          <a:xfrm rot="-5400000">
            <a:off x="3149031" y="25926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3" name="Google Shape;563;p11"/>
          <p:cNvSpPr/>
          <p:nvPr/>
        </p:nvSpPr>
        <p:spPr>
          <a:xfrm rot="-5400000">
            <a:off x="3147271" y="103981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4" name="Google Shape;564;p11"/>
          <p:cNvSpPr/>
          <p:nvPr/>
        </p:nvSpPr>
        <p:spPr>
          <a:xfrm rot="-5400000">
            <a:off x="3149031" y="797904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5" name="Google Shape;565;p11"/>
          <p:cNvSpPr/>
          <p:nvPr/>
        </p:nvSpPr>
        <p:spPr>
          <a:xfrm rot="-5400000">
            <a:off x="3147271" y="65329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6" name="Google Shape;566;p11"/>
          <p:cNvSpPr/>
          <p:nvPr/>
        </p:nvSpPr>
        <p:spPr>
          <a:xfrm rot="-5400000">
            <a:off x="3149031" y="497182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7" name="Google Shape;567;p11"/>
          <p:cNvSpPr/>
          <p:nvPr/>
        </p:nvSpPr>
        <p:spPr>
          <a:xfrm rot="-5400000">
            <a:off x="3141741" y="34181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8" name="Google Shape;568;p11"/>
          <p:cNvSpPr/>
          <p:nvPr/>
        </p:nvSpPr>
        <p:spPr>
          <a:xfrm rot="-5400000">
            <a:off x="3146936" y="18309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69" name="Google Shape;569;p11"/>
          <p:cNvSpPr/>
          <p:nvPr/>
        </p:nvSpPr>
        <p:spPr>
          <a:xfrm rot="-5400000">
            <a:off x="3145176" y="262174"/>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0" name="Google Shape;570;p11"/>
          <p:cNvSpPr/>
          <p:nvPr/>
        </p:nvSpPr>
        <p:spPr>
          <a:xfrm rot="-5400000">
            <a:off x="3151795" y="94587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1" name="Google Shape;571;p11"/>
          <p:cNvSpPr/>
          <p:nvPr/>
        </p:nvSpPr>
        <p:spPr>
          <a:xfrm rot="-5400000">
            <a:off x="3387114" y="872655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2" name="Google Shape;572;p11"/>
          <p:cNvSpPr/>
          <p:nvPr/>
        </p:nvSpPr>
        <p:spPr>
          <a:xfrm rot="-5400000">
            <a:off x="3379823" y="726623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3" name="Google Shape;573;p11"/>
          <p:cNvSpPr/>
          <p:nvPr/>
        </p:nvSpPr>
        <p:spPr>
          <a:xfrm rot="-5400000">
            <a:off x="3387114" y="571933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4" name="Google Shape;574;p11"/>
          <p:cNvSpPr/>
          <p:nvPr/>
        </p:nvSpPr>
        <p:spPr>
          <a:xfrm rot="-5400000">
            <a:off x="3379823" y="413722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5" name="Google Shape;575;p11"/>
          <p:cNvSpPr/>
          <p:nvPr/>
        </p:nvSpPr>
        <p:spPr>
          <a:xfrm rot="-5400000">
            <a:off x="3385019" y="257845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6" name="Google Shape;576;p11"/>
          <p:cNvSpPr/>
          <p:nvPr/>
        </p:nvSpPr>
        <p:spPr>
          <a:xfrm rot="-5400000">
            <a:off x="3418921" y="733222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7" name="Google Shape;577;p11"/>
          <p:cNvSpPr/>
          <p:nvPr/>
        </p:nvSpPr>
        <p:spPr>
          <a:xfrm rot="-5400000">
            <a:off x="3416156" y="71921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8" name="Google Shape;578;p11"/>
          <p:cNvSpPr/>
          <p:nvPr/>
        </p:nvSpPr>
        <p:spPr>
          <a:xfrm rot="-5400000">
            <a:off x="3416155" y="577364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79" name="Google Shape;579;p11"/>
          <p:cNvSpPr/>
          <p:nvPr/>
        </p:nvSpPr>
        <p:spPr>
          <a:xfrm rot="-5400000">
            <a:off x="3418921" y="563355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0" name="Google Shape;580;p11"/>
          <p:cNvSpPr/>
          <p:nvPr/>
        </p:nvSpPr>
        <p:spPr>
          <a:xfrm rot="-5400000">
            <a:off x="3416156" y="421163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1" name="Google Shape;581;p11"/>
          <p:cNvSpPr/>
          <p:nvPr/>
        </p:nvSpPr>
        <p:spPr>
          <a:xfrm rot="-5400000">
            <a:off x="3413392" y="407154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2" name="Google Shape;582;p11"/>
          <p:cNvSpPr/>
          <p:nvPr/>
        </p:nvSpPr>
        <p:spPr>
          <a:xfrm rot="-5400000">
            <a:off x="3418921" y="265305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3" name="Google Shape;583;p11"/>
          <p:cNvSpPr/>
          <p:nvPr/>
        </p:nvSpPr>
        <p:spPr>
          <a:xfrm rot="-5400000">
            <a:off x="3416156" y="251296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4" name="Google Shape;584;p11"/>
          <p:cNvSpPr/>
          <p:nvPr/>
        </p:nvSpPr>
        <p:spPr>
          <a:xfrm rot="-5400000">
            <a:off x="3377728" y="1025610"/>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5" name="Google Shape;585;p11"/>
          <p:cNvSpPr/>
          <p:nvPr/>
        </p:nvSpPr>
        <p:spPr>
          <a:xfrm rot="-5400000">
            <a:off x="3418921" y="107467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6" name="Google Shape;586;p11"/>
          <p:cNvSpPr/>
          <p:nvPr/>
        </p:nvSpPr>
        <p:spPr>
          <a:xfrm rot="-5400000">
            <a:off x="3416156" y="93459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7" name="Google Shape;587;p11"/>
          <p:cNvSpPr/>
          <p:nvPr/>
        </p:nvSpPr>
        <p:spPr>
          <a:xfrm rot="-5400000">
            <a:off x="3405096" y="878902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8" name="Google Shape;588;p11"/>
          <p:cNvSpPr/>
          <p:nvPr/>
        </p:nvSpPr>
        <p:spPr>
          <a:xfrm rot="-5400000">
            <a:off x="3407862" y="8648941"/>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89" name="Google Shape;589;p11"/>
          <p:cNvSpPr/>
          <p:nvPr/>
        </p:nvSpPr>
        <p:spPr>
          <a:xfrm rot="-5400000">
            <a:off x="3385019" y="7964839"/>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0" name="Google Shape;590;p11"/>
          <p:cNvSpPr/>
          <p:nvPr/>
        </p:nvSpPr>
        <p:spPr>
          <a:xfrm rot="-5400000">
            <a:off x="3377728" y="6518725"/>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1" name="Google Shape;591;p11"/>
          <p:cNvSpPr/>
          <p:nvPr/>
        </p:nvSpPr>
        <p:spPr>
          <a:xfrm rot="-5400000">
            <a:off x="3385019" y="495761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2" name="Google Shape;592;p11"/>
          <p:cNvSpPr/>
          <p:nvPr/>
        </p:nvSpPr>
        <p:spPr>
          <a:xfrm rot="-5400000">
            <a:off x="3377728" y="3403916"/>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3" name="Google Shape;593;p11"/>
          <p:cNvSpPr/>
          <p:nvPr/>
        </p:nvSpPr>
        <p:spPr>
          <a:xfrm rot="-5400000">
            <a:off x="3382923" y="1816738"/>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4" name="Google Shape;594;p11"/>
          <p:cNvSpPr/>
          <p:nvPr/>
        </p:nvSpPr>
        <p:spPr>
          <a:xfrm rot="-5400000">
            <a:off x="3416826" y="6570513"/>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5" name="Google Shape;595;p11"/>
          <p:cNvSpPr/>
          <p:nvPr/>
        </p:nvSpPr>
        <p:spPr>
          <a:xfrm rot="-5400000">
            <a:off x="3414061" y="6430425"/>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6" name="Google Shape;596;p11"/>
          <p:cNvSpPr/>
          <p:nvPr/>
        </p:nvSpPr>
        <p:spPr>
          <a:xfrm rot="-5400000">
            <a:off x="3414060" y="501193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7" name="Google Shape;597;p11"/>
          <p:cNvSpPr/>
          <p:nvPr/>
        </p:nvSpPr>
        <p:spPr>
          <a:xfrm rot="-5400000">
            <a:off x="3416826" y="487184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8" name="Google Shape;598;p11"/>
          <p:cNvSpPr/>
          <p:nvPr/>
        </p:nvSpPr>
        <p:spPr>
          <a:xfrm rot="-5400000">
            <a:off x="3414061" y="34499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599" name="Google Shape;599;p11"/>
          <p:cNvSpPr/>
          <p:nvPr/>
        </p:nvSpPr>
        <p:spPr>
          <a:xfrm rot="-5400000">
            <a:off x="3411296" y="33098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0" name="Google Shape;600;p11"/>
          <p:cNvSpPr/>
          <p:nvPr/>
        </p:nvSpPr>
        <p:spPr>
          <a:xfrm rot="-5400000">
            <a:off x="3416826" y="189133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1" name="Google Shape;601;p11"/>
          <p:cNvSpPr/>
          <p:nvPr/>
        </p:nvSpPr>
        <p:spPr>
          <a:xfrm rot="-5400000">
            <a:off x="3414061" y="1751250"/>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2" name="Google Shape;602;p11"/>
          <p:cNvSpPr/>
          <p:nvPr/>
        </p:nvSpPr>
        <p:spPr>
          <a:xfrm rot="-5400000">
            <a:off x="3381163" y="247972"/>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3" name="Google Shape;603;p11"/>
          <p:cNvSpPr/>
          <p:nvPr/>
        </p:nvSpPr>
        <p:spPr>
          <a:xfrm rot="-5400000">
            <a:off x="3422356" y="298762"/>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4" name="Google Shape;604;p11"/>
          <p:cNvSpPr/>
          <p:nvPr/>
        </p:nvSpPr>
        <p:spPr>
          <a:xfrm rot="-5400000">
            <a:off x="3414061" y="158674"/>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5" name="Google Shape;605;p11"/>
          <p:cNvSpPr/>
          <p:nvPr/>
        </p:nvSpPr>
        <p:spPr>
          <a:xfrm rot="-5400000">
            <a:off x="3403001" y="8027316"/>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6" name="Google Shape;606;p11"/>
          <p:cNvSpPr/>
          <p:nvPr/>
        </p:nvSpPr>
        <p:spPr>
          <a:xfrm rot="-5400000">
            <a:off x="3405767" y="7887228"/>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7" name="Google Shape;607;p11"/>
          <p:cNvSpPr/>
          <p:nvPr/>
        </p:nvSpPr>
        <p:spPr>
          <a:xfrm rot="-5400000">
            <a:off x="3387782" y="9444531"/>
            <a:ext cx="312000" cy="121500"/>
          </a:xfrm>
          <a:prstGeom prst="ellipse">
            <a:avLst/>
          </a:prstGeom>
          <a:solidFill>
            <a:srgbClr val="262626"/>
          </a:soli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8" name="Google Shape;608;p11"/>
          <p:cNvSpPr/>
          <p:nvPr/>
        </p:nvSpPr>
        <p:spPr>
          <a:xfrm rot="-5400000">
            <a:off x="3405765" y="9507007"/>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609" name="Google Shape;609;p11"/>
          <p:cNvSpPr/>
          <p:nvPr/>
        </p:nvSpPr>
        <p:spPr>
          <a:xfrm rot="-5400000">
            <a:off x="3408531" y="9366919"/>
            <a:ext cx="52000" cy="18225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132058" tIns="66011" rIns="132058" bIns="66011"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610" name="Google Shape;610;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9002" y="198955"/>
            <a:ext cx="3403961" cy="1761559"/>
          </a:xfrm>
          <a:prstGeom prst="rect">
            <a:avLst/>
          </a:prstGeom>
          <a:noFill/>
          <a:ln>
            <a:noFill/>
          </a:ln>
        </p:spPr>
      </p:pic>
      <p:sp>
        <p:nvSpPr>
          <p:cNvPr id="611" name="Google Shape;611;p11"/>
          <p:cNvSpPr txBox="1"/>
          <p:nvPr/>
        </p:nvSpPr>
        <p:spPr>
          <a:xfrm>
            <a:off x="131090" y="9205155"/>
            <a:ext cx="888638" cy="539500"/>
          </a:xfrm>
          <a:prstGeom prst="rect">
            <a:avLst/>
          </a:prstGeom>
          <a:noFill/>
          <a:ln>
            <a:noFill/>
          </a:ln>
        </p:spPr>
        <p:txBody>
          <a:bodyPr spcFirstLastPara="1" wrap="square" lIns="132058" tIns="132058" rIns="132058" bIns="132058" anchor="t" anchorCtr="0">
            <a:noAutofit/>
          </a:bodyPr>
          <a:lstStyle/>
          <a:p>
            <a:pPr marL="0" lvl="0" indent="0" algn="l" rtl="0">
              <a:spcBef>
                <a:spcPts val="0"/>
              </a:spcBef>
              <a:spcAft>
                <a:spcPts val="0"/>
              </a:spcAft>
              <a:buNone/>
            </a:pPr>
            <a:r>
              <a:rPr lang="es-ES" sz="2167">
                <a:solidFill>
                  <a:schemeClr val="dk1"/>
                </a:solidFill>
                <a:latin typeface="Barlow Condensed"/>
                <a:ea typeface="Barlow Condensed"/>
                <a:cs typeface="Barlow Condensed"/>
                <a:sym typeface="Barlow Condensed"/>
              </a:rPr>
              <a:t>SLIDESMANIA.COM</a:t>
            </a:r>
            <a:endParaRPr sz="2167">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2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 sign, outdoor&#10;&#10;Description automatically generated">
            <a:extLst>
              <a:ext uri="{FF2B5EF4-FFF2-40B4-BE49-F238E27FC236}">
                <a16:creationId xmlns:a16="http://schemas.microsoft.com/office/drawing/2014/main" id="{CF93E844-7C9F-0742-AC49-52B4D4B65D6E}"/>
              </a:ext>
            </a:extLst>
          </p:cNvPr>
          <p:cNvPicPr>
            <a:picLocks noChangeAspect="1"/>
          </p:cNvPicPr>
          <p:nvPr/>
        </p:nvPicPr>
        <p:blipFill>
          <a:blip r:embed="rId2"/>
          <a:stretch>
            <a:fillRect/>
          </a:stretch>
        </p:blipFill>
        <p:spPr>
          <a:xfrm>
            <a:off x="-71042" y="0"/>
            <a:ext cx="7000084" cy="9906000"/>
          </a:xfrm>
          <a:prstGeom prst="rect">
            <a:avLst/>
          </a:prstGeom>
        </p:spPr>
      </p:pic>
    </p:spTree>
    <p:extLst>
      <p:ext uri="{BB962C8B-B14F-4D97-AF65-F5344CB8AC3E}">
        <p14:creationId xmlns:p14="http://schemas.microsoft.com/office/powerpoint/2010/main" val="5440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1034980"/>
            <a:ext cx="6021472" cy="523220"/>
          </a:xfrm>
          <a:prstGeom prst="rect">
            <a:avLst/>
          </a:prstGeom>
          <a:noFill/>
        </p:spPr>
        <p:txBody>
          <a:bodyPr wrap="square" rtlCol="0">
            <a:spAutoFit/>
          </a:bodyPr>
          <a:lstStyle/>
          <a:p>
            <a:r>
              <a:rPr lang="en-US" b="1" dirty="0">
                <a:latin typeface="Avenir Next" panose="020B0503020202020204" pitchFamily="34" charset="0"/>
              </a:rPr>
              <a:t>Blank Map to Use:</a:t>
            </a:r>
          </a:p>
          <a:p>
            <a:endParaRPr lang="en-US" dirty="0">
              <a:latin typeface="Avenir Next" panose="020B0503020202020204" pitchFamily="34" charset="0"/>
            </a:endParaRPr>
          </a:p>
        </p:txBody>
      </p:sp>
      <p:pic>
        <p:nvPicPr>
          <p:cNvPr id="9" name="Picture 8" descr="A picture containing indoor, berry, fruit, arranged&#10;&#10;Description automatically generated">
            <a:extLst>
              <a:ext uri="{FF2B5EF4-FFF2-40B4-BE49-F238E27FC236}">
                <a16:creationId xmlns:a16="http://schemas.microsoft.com/office/drawing/2014/main" id="{186AB12D-DDA0-ED44-A0E9-E4EB11612F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pic>
        <p:nvPicPr>
          <p:cNvPr id="6" name="Picture 5" descr="Australia, Continent, Geography, Map, Coastline">
            <a:extLst>
              <a:ext uri="{FF2B5EF4-FFF2-40B4-BE49-F238E27FC236}">
                <a16:creationId xmlns:a16="http://schemas.microsoft.com/office/drawing/2014/main" id="{AF21640F-1485-DE43-8FCB-15D06EE115F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672" y="1162677"/>
            <a:ext cx="6002655" cy="5067935"/>
          </a:xfrm>
          <a:prstGeom prst="rect">
            <a:avLst/>
          </a:prstGeom>
          <a:noFill/>
        </p:spPr>
      </p:pic>
      <p:sp>
        <p:nvSpPr>
          <p:cNvPr id="7" name="TextBox 6">
            <a:extLst>
              <a:ext uri="{FF2B5EF4-FFF2-40B4-BE49-F238E27FC236}">
                <a16:creationId xmlns:a16="http://schemas.microsoft.com/office/drawing/2014/main" id="{E876AC1B-B971-394C-88F7-2D37BF4D39D3}"/>
              </a:ext>
            </a:extLst>
          </p:cNvPr>
          <p:cNvSpPr txBox="1"/>
          <p:nvPr/>
        </p:nvSpPr>
        <p:spPr>
          <a:xfrm>
            <a:off x="336187" y="6358309"/>
            <a:ext cx="6021472" cy="2246769"/>
          </a:xfrm>
          <a:prstGeom prst="rect">
            <a:avLst/>
          </a:prstGeom>
          <a:noFill/>
        </p:spPr>
        <p:txBody>
          <a:bodyPr wrap="square" rtlCol="0">
            <a:spAutoFit/>
          </a:bodyPr>
          <a:lstStyle/>
          <a:p>
            <a:r>
              <a:rPr lang="en-US" dirty="0">
                <a:latin typeface="Avenir Next" panose="020B0503020202020204" pitchFamily="34" charset="0"/>
              </a:rPr>
              <a:t>Having marked these on the map you can see that blueberries have a big spread across the country.</a:t>
            </a:r>
            <a:br>
              <a:rPr lang="en-US" dirty="0">
                <a:latin typeface="Avenir Next" panose="020B0503020202020204" pitchFamily="34" charset="0"/>
              </a:rPr>
            </a:br>
            <a:endParaRPr lang="en-US" dirty="0">
              <a:latin typeface="Avenir Next" panose="020B0503020202020204" pitchFamily="34" charset="0"/>
            </a:endParaRPr>
          </a:p>
          <a:p>
            <a:r>
              <a:rPr lang="en-US" dirty="0">
                <a:latin typeface="Avenir Next" panose="020B0503020202020204" pitchFamily="34" charset="0"/>
              </a:rPr>
              <a:t>1. Suggest a reason why they are grown at different months of the year at different locations?</a:t>
            </a: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2. Why might the spread of blueberry harvest be good for the consumers of blueberries in Australia? Think about cost, availability and carbon footprint.</a:t>
            </a:r>
          </a:p>
        </p:txBody>
      </p:sp>
    </p:spTree>
    <p:extLst>
      <p:ext uri="{BB962C8B-B14F-4D97-AF65-F5344CB8AC3E}">
        <p14:creationId xmlns:p14="http://schemas.microsoft.com/office/powerpoint/2010/main" val="98065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1034980"/>
            <a:ext cx="6021472" cy="5478423"/>
          </a:xfrm>
          <a:prstGeom prst="rect">
            <a:avLst/>
          </a:prstGeom>
          <a:noFill/>
        </p:spPr>
        <p:txBody>
          <a:bodyPr wrap="square" rtlCol="0">
            <a:spAutoFit/>
          </a:bodyPr>
          <a:lstStyle/>
          <a:p>
            <a:r>
              <a:rPr lang="en-US" b="1" dirty="0">
                <a:latin typeface="Avenir Next" panose="020B0503020202020204" pitchFamily="34" charset="0"/>
              </a:rPr>
              <a:t>Activity 2C</a:t>
            </a:r>
          </a:p>
          <a:p>
            <a:endParaRPr lang="en-US" dirty="0">
              <a:latin typeface="Avenir Next" panose="020B0503020202020204" pitchFamily="34" charset="0"/>
            </a:endParaRPr>
          </a:p>
          <a:p>
            <a:pPr marL="228600" indent="-228600">
              <a:buAutoNum type="arabicPeriod"/>
            </a:pPr>
            <a:r>
              <a:rPr lang="en-US" dirty="0">
                <a:latin typeface="Avenir Next" panose="020B0503020202020204" pitchFamily="34" charset="0"/>
              </a:rPr>
              <a:t>Look at the map of locations you have created then use the link to the Bureau of Meteorology to complete the table below. </a:t>
            </a:r>
          </a:p>
          <a:p>
            <a:r>
              <a:rPr lang="en-US" dirty="0">
                <a:latin typeface="Avenir Next" panose="020B0503020202020204" pitchFamily="34" charset="0"/>
              </a:rPr>
              <a:t> </a:t>
            </a:r>
          </a:p>
          <a:p>
            <a:pPr marL="171450" indent="-171450">
              <a:buFont typeface="Arial" panose="020B0604020202020204" pitchFamily="34" charset="0"/>
              <a:buChar char="•"/>
            </a:pPr>
            <a:r>
              <a:rPr lang="en-US" dirty="0">
                <a:latin typeface="Avenir Next" panose="020B0503020202020204" pitchFamily="34" charset="0"/>
              </a:rPr>
              <a:t>List all the types of climates that Blueberries are grown in.</a:t>
            </a:r>
          </a:p>
          <a:p>
            <a:r>
              <a:rPr lang="en-US" dirty="0">
                <a:latin typeface="Avenir Next" panose="020B0503020202020204" pitchFamily="34" charset="0"/>
              </a:rPr>
              <a:t> </a:t>
            </a:r>
          </a:p>
          <a:p>
            <a:endParaRPr lang="en-US" dirty="0">
              <a:latin typeface="Avenir Next" panose="020B0503020202020204" pitchFamily="34" charset="0"/>
            </a:endParaRPr>
          </a:p>
          <a:p>
            <a:pPr marL="171450" indent="-171450">
              <a:buFont typeface="Arial" panose="020B0604020202020204" pitchFamily="34" charset="0"/>
              <a:buChar char="•"/>
            </a:pPr>
            <a:r>
              <a:rPr lang="en-US" dirty="0">
                <a:latin typeface="Avenir Next" panose="020B0503020202020204" pitchFamily="34" charset="0"/>
              </a:rPr>
              <a:t>To what extent is location of blueberry farms and climate spatially associated?</a:t>
            </a:r>
          </a:p>
          <a:p>
            <a:r>
              <a:rPr lang="en-US" dirty="0">
                <a:latin typeface="Avenir Next" panose="020B0503020202020204" pitchFamily="34" charset="0"/>
              </a:rPr>
              <a:t> </a:t>
            </a:r>
          </a:p>
          <a:p>
            <a:r>
              <a:rPr lang="en-US" dirty="0">
                <a:latin typeface="Avenir Next" panose="020B0503020202020204" pitchFamily="34" charset="0"/>
              </a:rPr>
              <a:t> </a:t>
            </a:r>
          </a:p>
          <a:p>
            <a:pPr marL="171450" indent="-171450">
              <a:buFont typeface="Arial" panose="020B0604020202020204" pitchFamily="34" charset="0"/>
              <a:buChar char="•"/>
            </a:pPr>
            <a:r>
              <a:rPr lang="en-US" dirty="0">
                <a:latin typeface="Avenir Next" panose="020B0503020202020204" pitchFamily="34" charset="0"/>
              </a:rPr>
              <a:t>What other factors would be important for a location of a Blueberry farm?</a:t>
            </a:r>
          </a:p>
          <a:p>
            <a:r>
              <a:rPr lang="en-US" dirty="0">
                <a:latin typeface="Avenir Next" panose="020B0503020202020204" pitchFamily="34" charset="0"/>
              </a:rPr>
              <a:t> </a:t>
            </a:r>
          </a:p>
          <a:p>
            <a:endParaRPr lang="en-US" dirty="0">
              <a:latin typeface="Avenir Next" panose="020B0503020202020204" pitchFamily="34" charset="0"/>
            </a:endParaRPr>
          </a:p>
          <a:p>
            <a:r>
              <a:rPr lang="en-US" dirty="0">
                <a:latin typeface="Avenir Next" panose="020B0503020202020204" pitchFamily="34" charset="0"/>
              </a:rPr>
              <a:t>2. Look at the two graphs below comparing Moorabbin Airport, Victoria and Atherton, Queensland climate data, (http://</a:t>
            </a:r>
            <a:r>
              <a:rPr lang="en-US" dirty="0" err="1">
                <a:latin typeface="Avenir Next" panose="020B0503020202020204" pitchFamily="34" charset="0"/>
              </a:rPr>
              <a:t>www.bom.gov.au</a:t>
            </a:r>
            <a:r>
              <a:rPr lang="en-US" dirty="0">
                <a:latin typeface="Avenir Next" panose="020B0503020202020204" pitchFamily="34" charset="0"/>
              </a:rPr>
              <a:t>/climate/data/). Use this data to answer the following question.</a:t>
            </a:r>
          </a:p>
          <a:p>
            <a:r>
              <a:rPr lang="en-US" dirty="0">
                <a:latin typeface="Avenir Next" panose="020B0503020202020204" pitchFamily="34" charset="0"/>
              </a:rPr>
              <a:t> </a:t>
            </a:r>
          </a:p>
          <a:p>
            <a:pPr marL="171450" indent="-171450">
              <a:buFont typeface="Arial" panose="020B0604020202020204" pitchFamily="34" charset="0"/>
              <a:buChar char="•"/>
            </a:pPr>
            <a:r>
              <a:rPr lang="en-US" dirty="0">
                <a:latin typeface="Avenir Next" panose="020B0503020202020204" pitchFamily="34" charset="0"/>
              </a:rPr>
              <a:t>Based on </a:t>
            </a:r>
            <a:r>
              <a:rPr lang="en-US" dirty="0" err="1">
                <a:latin typeface="Avenir Next" panose="020B0503020202020204" pitchFamily="34" charset="0"/>
              </a:rPr>
              <a:t>Qn</a:t>
            </a:r>
            <a:r>
              <a:rPr lang="en-US" dirty="0">
                <a:latin typeface="Avenir Next" panose="020B0503020202020204" pitchFamily="34" charset="0"/>
              </a:rPr>
              <a:t> 2B, what are the best temperatures and amounts of rainfall for blueberries to grow?</a:t>
            </a:r>
          </a:p>
          <a:p>
            <a:endParaRPr lang="en-US" dirty="0">
              <a:latin typeface="Avenir Next" panose="020B0503020202020204" pitchFamily="34" charset="0"/>
            </a:endParaRPr>
          </a:p>
          <a:p>
            <a:endParaRPr lang="en-US" dirty="0">
              <a:latin typeface="Avenir Next" panose="020B0503020202020204" pitchFamily="34" charset="0"/>
            </a:endParaRPr>
          </a:p>
        </p:txBody>
      </p:sp>
      <p:pic>
        <p:nvPicPr>
          <p:cNvPr id="14" name="Picture 13" descr="Chart, bar chart, waterfall chart&#10;&#10;Description automatically generated">
            <a:extLst>
              <a:ext uri="{FF2B5EF4-FFF2-40B4-BE49-F238E27FC236}">
                <a16:creationId xmlns:a16="http://schemas.microsoft.com/office/drawing/2014/main" id="{30B62899-38B0-6041-858C-C8B4D1497C86}"/>
              </a:ext>
            </a:extLst>
          </p:cNvPr>
          <p:cNvPicPr/>
          <p:nvPr/>
        </p:nvPicPr>
        <p:blipFill>
          <a:blip r:embed="rId4" cstate="email">
            <a:extLst>
              <a:ext uri="{28A0092B-C50C-407E-A947-70E740481C1C}">
                <a14:useLocalDpi xmlns:a14="http://schemas.microsoft.com/office/drawing/2010/main"/>
              </a:ext>
            </a:extLst>
          </a:blip>
          <a:stretch>
            <a:fillRect/>
          </a:stretch>
        </p:blipFill>
        <p:spPr>
          <a:xfrm>
            <a:off x="3577974" y="5559295"/>
            <a:ext cx="3186430" cy="2479675"/>
          </a:xfrm>
          <a:prstGeom prst="rect">
            <a:avLst/>
          </a:prstGeom>
        </p:spPr>
      </p:pic>
      <p:pic>
        <p:nvPicPr>
          <p:cNvPr id="15" name="Picture 14" descr="Chart, line chart&#10;&#10;Description automatically generated">
            <a:extLst>
              <a:ext uri="{FF2B5EF4-FFF2-40B4-BE49-F238E27FC236}">
                <a16:creationId xmlns:a16="http://schemas.microsoft.com/office/drawing/2014/main" id="{8F1C1BD1-3B53-5B42-8E1C-0F1448D20002}"/>
              </a:ext>
            </a:extLst>
          </p:cNvPr>
          <p:cNvPicPr/>
          <p:nvPr/>
        </p:nvPicPr>
        <p:blipFill>
          <a:blip r:embed="rId5" cstate="email">
            <a:extLst>
              <a:ext uri="{28A0092B-C50C-407E-A947-70E740481C1C}">
                <a14:useLocalDpi xmlns:a14="http://schemas.microsoft.com/office/drawing/2010/main"/>
              </a:ext>
            </a:extLst>
          </a:blip>
          <a:stretch>
            <a:fillRect/>
          </a:stretch>
        </p:blipFill>
        <p:spPr>
          <a:xfrm>
            <a:off x="251209" y="5559295"/>
            <a:ext cx="3326765" cy="2494280"/>
          </a:xfrm>
          <a:prstGeom prst="rect">
            <a:avLst/>
          </a:prstGeom>
        </p:spPr>
      </p:pic>
      <p:pic>
        <p:nvPicPr>
          <p:cNvPr id="16" name="Picture 15" descr="A group of tomatoes&#10;&#10;Description automatically generated with low confidence">
            <a:extLst>
              <a:ext uri="{FF2B5EF4-FFF2-40B4-BE49-F238E27FC236}">
                <a16:creationId xmlns:a16="http://schemas.microsoft.com/office/drawing/2014/main" id="{493CF5CE-A747-B043-9483-107244E27B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Tree>
    <p:extLst>
      <p:ext uri="{BB962C8B-B14F-4D97-AF65-F5344CB8AC3E}">
        <p14:creationId xmlns:p14="http://schemas.microsoft.com/office/powerpoint/2010/main" val="335298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1034980"/>
            <a:ext cx="6021472" cy="1169551"/>
          </a:xfrm>
          <a:prstGeom prst="rect">
            <a:avLst/>
          </a:prstGeom>
          <a:noFill/>
        </p:spPr>
        <p:txBody>
          <a:bodyPr wrap="square" rtlCol="0">
            <a:spAutoFit/>
          </a:bodyPr>
          <a:lstStyle/>
          <a:p>
            <a:r>
              <a:rPr lang="en-US" b="1" dirty="0">
                <a:latin typeface="Avenir Next" panose="020B0503020202020204" pitchFamily="34" charset="0"/>
              </a:rPr>
              <a:t>Activity 2D</a:t>
            </a:r>
          </a:p>
          <a:p>
            <a:endParaRPr lang="en-US" dirty="0">
              <a:latin typeface="Avenir Next" panose="020B0503020202020204" pitchFamily="34" charset="0"/>
            </a:endParaRPr>
          </a:p>
          <a:p>
            <a:r>
              <a:rPr lang="en-US" dirty="0">
                <a:latin typeface="Avenir Next" panose="020B0503020202020204" pitchFamily="34" charset="0"/>
              </a:rPr>
              <a:t>1. Using the table showing the values of blueberry production in Australia, create a bar graph to show the growth of the industry. Year on the X axis and Value on the Y axis.</a:t>
            </a:r>
          </a:p>
        </p:txBody>
      </p:sp>
      <p:graphicFrame>
        <p:nvGraphicFramePr>
          <p:cNvPr id="6" name="Table 5">
            <a:extLst>
              <a:ext uri="{FF2B5EF4-FFF2-40B4-BE49-F238E27FC236}">
                <a16:creationId xmlns:a16="http://schemas.microsoft.com/office/drawing/2014/main" id="{CF63031D-984E-F445-B6EC-00178F8AB4B6}"/>
              </a:ext>
            </a:extLst>
          </p:cNvPr>
          <p:cNvGraphicFramePr>
            <a:graphicFrameLocks noGrp="1"/>
          </p:cNvGraphicFramePr>
          <p:nvPr>
            <p:extLst>
              <p:ext uri="{D42A27DB-BD31-4B8C-83A1-F6EECF244321}">
                <p14:modId xmlns:p14="http://schemas.microsoft.com/office/powerpoint/2010/main" val="955624079"/>
              </p:ext>
            </p:extLst>
          </p:nvPr>
        </p:nvGraphicFramePr>
        <p:xfrm>
          <a:off x="357656" y="2176826"/>
          <a:ext cx="6249135" cy="897210"/>
        </p:xfrm>
        <a:graphic>
          <a:graphicData uri="http://schemas.openxmlformats.org/drawingml/2006/table">
            <a:tbl>
              <a:tblPr firstRow="1" firstCol="1" bandRow="1">
                <a:tableStyleId>{0C96664F-B724-4A04-95A9-84BDF5990D48}</a:tableStyleId>
              </a:tblPr>
              <a:tblGrid>
                <a:gridCol w="1010250">
                  <a:extLst>
                    <a:ext uri="{9D8B030D-6E8A-4147-A177-3AD203B41FA5}">
                      <a16:colId xmlns:a16="http://schemas.microsoft.com/office/drawing/2014/main" val="481382157"/>
                    </a:ext>
                  </a:extLst>
                </a:gridCol>
                <a:gridCol w="760070">
                  <a:extLst>
                    <a:ext uri="{9D8B030D-6E8A-4147-A177-3AD203B41FA5}">
                      <a16:colId xmlns:a16="http://schemas.microsoft.com/office/drawing/2014/main" val="2690673809"/>
                    </a:ext>
                  </a:extLst>
                </a:gridCol>
                <a:gridCol w="652931">
                  <a:extLst>
                    <a:ext uri="{9D8B030D-6E8A-4147-A177-3AD203B41FA5}">
                      <a16:colId xmlns:a16="http://schemas.microsoft.com/office/drawing/2014/main" val="3454579661"/>
                    </a:ext>
                  </a:extLst>
                </a:gridCol>
                <a:gridCol w="697584">
                  <a:extLst>
                    <a:ext uri="{9D8B030D-6E8A-4147-A177-3AD203B41FA5}">
                      <a16:colId xmlns:a16="http://schemas.microsoft.com/office/drawing/2014/main" val="3272772774"/>
                    </a:ext>
                  </a:extLst>
                </a:gridCol>
                <a:gridCol w="764101">
                  <a:extLst>
                    <a:ext uri="{9D8B030D-6E8A-4147-A177-3AD203B41FA5}">
                      <a16:colId xmlns:a16="http://schemas.microsoft.com/office/drawing/2014/main" val="1129513103"/>
                    </a:ext>
                  </a:extLst>
                </a:gridCol>
                <a:gridCol w="760070">
                  <a:extLst>
                    <a:ext uri="{9D8B030D-6E8A-4147-A177-3AD203B41FA5}">
                      <a16:colId xmlns:a16="http://schemas.microsoft.com/office/drawing/2014/main" val="2919321706"/>
                    </a:ext>
                  </a:extLst>
                </a:gridCol>
                <a:gridCol w="844059">
                  <a:extLst>
                    <a:ext uri="{9D8B030D-6E8A-4147-A177-3AD203B41FA5}">
                      <a16:colId xmlns:a16="http://schemas.microsoft.com/office/drawing/2014/main" val="3582657748"/>
                    </a:ext>
                  </a:extLst>
                </a:gridCol>
                <a:gridCol w="760070">
                  <a:extLst>
                    <a:ext uri="{9D8B030D-6E8A-4147-A177-3AD203B41FA5}">
                      <a16:colId xmlns:a16="http://schemas.microsoft.com/office/drawing/2014/main" val="3322211820"/>
                    </a:ext>
                  </a:extLst>
                </a:gridCol>
              </a:tblGrid>
              <a:tr h="448605">
                <a:tc>
                  <a:txBody>
                    <a:bodyPr/>
                    <a:lstStyle/>
                    <a:p>
                      <a:pPr algn="l">
                        <a:lnSpc>
                          <a:spcPct val="107000"/>
                        </a:lnSpc>
                        <a:spcAft>
                          <a:spcPts val="800"/>
                        </a:spcAft>
                      </a:pPr>
                      <a:r>
                        <a:rPr lang="en-AU" sz="900" b="1">
                          <a:effectLst/>
                          <a:latin typeface="Avenir Next" panose="020B0503020202020204" pitchFamily="34" charset="0"/>
                        </a:rPr>
                        <a:t>Growing Year (Financial Year)</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a:effectLst/>
                          <a:latin typeface="Avenir Next" panose="020B0503020202020204" pitchFamily="34" charset="0"/>
                        </a:rPr>
                        <a:t>2011/12</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a:effectLst/>
                          <a:latin typeface="Avenir Next" panose="020B0503020202020204" pitchFamily="34" charset="0"/>
                        </a:rPr>
                        <a:t>2012/13</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a:effectLst/>
                          <a:latin typeface="Avenir Next" panose="020B0503020202020204" pitchFamily="34" charset="0"/>
                        </a:rPr>
                        <a:t>2013/14</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a:effectLst/>
                          <a:latin typeface="Avenir Next" panose="020B0503020202020204" pitchFamily="34" charset="0"/>
                        </a:rPr>
                        <a:t>2014/15</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a:effectLst/>
                          <a:latin typeface="Avenir Next" panose="020B0503020202020204" pitchFamily="34" charset="0"/>
                        </a:rPr>
                        <a:t>2015/16</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a:effectLst/>
                          <a:latin typeface="Avenir Next" panose="020B0503020202020204" pitchFamily="34" charset="0"/>
                        </a:rPr>
                        <a:t>2016/17</a:t>
                      </a:r>
                      <a:endParaRPr lang="en-AU" sz="1000" b="1">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b="1" dirty="0">
                          <a:effectLst/>
                          <a:latin typeface="Avenir Next" panose="020B0503020202020204" pitchFamily="34" charset="0"/>
                        </a:rPr>
                        <a:t>2017/18</a:t>
                      </a:r>
                      <a:endParaRPr lang="en-AU" sz="10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extLst>
                  <a:ext uri="{0D108BD9-81ED-4DB2-BD59-A6C34878D82A}">
                    <a16:rowId xmlns:a16="http://schemas.microsoft.com/office/drawing/2014/main" val="4124603188"/>
                  </a:ext>
                </a:extLst>
              </a:tr>
              <a:tr h="448605">
                <a:tc>
                  <a:txBody>
                    <a:bodyPr/>
                    <a:lstStyle/>
                    <a:p>
                      <a:pPr algn="l">
                        <a:lnSpc>
                          <a:spcPct val="107000"/>
                        </a:lnSpc>
                        <a:spcAft>
                          <a:spcPts val="800"/>
                        </a:spcAft>
                      </a:pPr>
                      <a:r>
                        <a:rPr lang="en-AU" sz="900" b="1" dirty="0">
                          <a:effectLst/>
                          <a:latin typeface="Avenir Next" panose="020B0503020202020204" pitchFamily="34" charset="0"/>
                        </a:rPr>
                        <a:t>Local Value of Production ($Million)</a:t>
                      </a:r>
                      <a:endParaRPr lang="en-AU" sz="10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a:effectLst/>
                          <a:latin typeface="Avenir Next" panose="020B0503020202020204" pitchFamily="34" charset="0"/>
                        </a:rPr>
                        <a:t>50</a:t>
                      </a:r>
                      <a:endParaRPr lang="en-AU" sz="100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a:effectLst/>
                          <a:latin typeface="Avenir Next" panose="020B0503020202020204" pitchFamily="34" charset="0"/>
                        </a:rPr>
                        <a:t>95</a:t>
                      </a:r>
                      <a:endParaRPr lang="en-AU" sz="100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a:effectLst/>
                          <a:latin typeface="Avenir Next" panose="020B0503020202020204" pitchFamily="34" charset="0"/>
                        </a:rPr>
                        <a:t>120</a:t>
                      </a:r>
                      <a:endParaRPr lang="en-AU" sz="100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a:effectLst/>
                          <a:latin typeface="Avenir Next" panose="020B0503020202020204" pitchFamily="34" charset="0"/>
                        </a:rPr>
                        <a:t>145</a:t>
                      </a:r>
                      <a:endParaRPr lang="en-AU" sz="100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a:effectLst/>
                          <a:latin typeface="Avenir Next" panose="020B0503020202020204" pitchFamily="34" charset="0"/>
                        </a:rPr>
                        <a:t>148</a:t>
                      </a:r>
                      <a:endParaRPr lang="en-AU" sz="100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a:effectLst/>
                          <a:latin typeface="Avenir Next" panose="020B0503020202020204" pitchFamily="34" charset="0"/>
                        </a:rPr>
                        <a:t>148</a:t>
                      </a:r>
                      <a:endParaRPr lang="en-AU" sz="100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tc>
                  <a:txBody>
                    <a:bodyPr/>
                    <a:lstStyle/>
                    <a:p>
                      <a:pPr algn="l">
                        <a:lnSpc>
                          <a:spcPct val="107000"/>
                        </a:lnSpc>
                        <a:spcAft>
                          <a:spcPts val="800"/>
                        </a:spcAft>
                      </a:pPr>
                      <a:r>
                        <a:rPr lang="en-AU" sz="900" dirty="0">
                          <a:effectLst/>
                          <a:latin typeface="Avenir Next" panose="020B0503020202020204" pitchFamily="34" charset="0"/>
                        </a:rPr>
                        <a:t>244</a:t>
                      </a:r>
                      <a:endParaRPr lang="en-AU" sz="10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927" marR="60927" marT="0" marB="0" anchor="ctr"/>
                </a:tc>
                <a:extLst>
                  <a:ext uri="{0D108BD9-81ED-4DB2-BD59-A6C34878D82A}">
                    <a16:rowId xmlns:a16="http://schemas.microsoft.com/office/drawing/2014/main" val="4039131844"/>
                  </a:ext>
                </a:extLst>
              </a:tr>
            </a:tbl>
          </a:graphicData>
        </a:graphic>
      </p:graphicFrame>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719D5354-D598-E748-8882-AE6B0C585752}"/>
              </a:ext>
            </a:extLst>
          </p:cNvPr>
          <p:cNvGraphicFramePr>
            <a:graphicFrameLocks noGrp="1"/>
          </p:cNvGraphicFramePr>
          <p:nvPr>
            <p:extLst>
              <p:ext uri="{D42A27DB-BD31-4B8C-83A1-F6EECF244321}">
                <p14:modId xmlns:p14="http://schemas.microsoft.com/office/powerpoint/2010/main" val="1223445505"/>
              </p:ext>
            </p:extLst>
          </p:nvPr>
        </p:nvGraphicFramePr>
        <p:xfrm>
          <a:off x="1574991" y="3212443"/>
          <a:ext cx="3959225" cy="4255770"/>
        </p:xfrm>
        <a:graphic>
          <a:graphicData uri="http://schemas.openxmlformats.org/drawingml/2006/table">
            <a:tbl>
              <a:tblPr firstRow="1" firstCol="1" bandRow="1">
                <a:tableStyleId>{0C96664F-B724-4A04-95A9-84BDF5990D48}</a:tableStyleId>
              </a:tblPr>
              <a:tblGrid>
                <a:gridCol w="565150">
                  <a:extLst>
                    <a:ext uri="{9D8B030D-6E8A-4147-A177-3AD203B41FA5}">
                      <a16:colId xmlns:a16="http://schemas.microsoft.com/office/drawing/2014/main" val="2623803530"/>
                    </a:ext>
                  </a:extLst>
                </a:gridCol>
                <a:gridCol w="565150">
                  <a:extLst>
                    <a:ext uri="{9D8B030D-6E8A-4147-A177-3AD203B41FA5}">
                      <a16:colId xmlns:a16="http://schemas.microsoft.com/office/drawing/2014/main" val="132271537"/>
                    </a:ext>
                  </a:extLst>
                </a:gridCol>
                <a:gridCol w="565785">
                  <a:extLst>
                    <a:ext uri="{9D8B030D-6E8A-4147-A177-3AD203B41FA5}">
                      <a16:colId xmlns:a16="http://schemas.microsoft.com/office/drawing/2014/main" val="1648021206"/>
                    </a:ext>
                  </a:extLst>
                </a:gridCol>
                <a:gridCol w="565785">
                  <a:extLst>
                    <a:ext uri="{9D8B030D-6E8A-4147-A177-3AD203B41FA5}">
                      <a16:colId xmlns:a16="http://schemas.microsoft.com/office/drawing/2014/main" val="4184950334"/>
                    </a:ext>
                  </a:extLst>
                </a:gridCol>
                <a:gridCol w="565785">
                  <a:extLst>
                    <a:ext uri="{9D8B030D-6E8A-4147-A177-3AD203B41FA5}">
                      <a16:colId xmlns:a16="http://schemas.microsoft.com/office/drawing/2014/main" val="157113586"/>
                    </a:ext>
                  </a:extLst>
                </a:gridCol>
                <a:gridCol w="565785">
                  <a:extLst>
                    <a:ext uri="{9D8B030D-6E8A-4147-A177-3AD203B41FA5}">
                      <a16:colId xmlns:a16="http://schemas.microsoft.com/office/drawing/2014/main" val="2265593306"/>
                    </a:ext>
                  </a:extLst>
                </a:gridCol>
                <a:gridCol w="565785">
                  <a:extLst>
                    <a:ext uri="{9D8B030D-6E8A-4147-A177-3AD203B41FA5}">
                      <a16:colId xmlns:a16="http://schemas.microsoft.com/office/drawing/2014/main" val="2052012034"/>
                    </a:ext>
                  </a:extLst>
                </a:gridCol>
              </a:tblGrid>
              <a:tr h="54800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7905742"/>
                  </a:ext>
                </a:extLst>
              </a:tr>
              <a:tr h="52895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969649"/>
                  </a:ext>
                </a:extLst>
              </a:tr>
              <a:tr h="53657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9488606"/>
                  </a:ext>
                </a:extLst>
              </a:tr>
              <a:tr h="53657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120873"/>
                  </a:ext>
                </a:extLst>
              </a:tr>
              <a:tr h="52514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783858"/>
                  </a:ext>
                </a:extLst>
              </a:tr>
              <a:tr h="54165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448965"/>
                  </a:ext>
                </a:extLst>
              </a:tr>
              <a:tr h="52260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044855"/>
                  </a:ext>
                </a:extLst>
              </a:tr>
              <a:tr h="516255">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2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188589"/>
                  </a:ext>
                </a:extLst>
              </a:tr>
            </a:tbl>
          </a:graphicData>
        </a:graphic>
      </p:graphicFrame>
      <p:sp>
        <p:nvSpPr>
          <p:cNvPr id="13" name="TextBox 12">
            <a:extLst>
              <a:ext uri="{FF2B5EF4-FFF2-40B4-BE49-F238E27FC236}">
                <a16:creationId xmlns:a16="http://schemas.microsoft.com/office/drawing/2014/main" id="{362BB2F0-A181-5745-93CC-619DDABF532E}"/>
              </a:ext>
            </a:extLst>
          </p:cNvPr>
          <p:cNvSpPr txBox="1"/>
          <p:nvPr/>
        </p:nvSpPr>
        <p:spPr>
          <a:xfrm>
            <a:off x="543868" y="7783393"/>
            <a:ext cx="6021472" cy="1600438"/>
          </a:xfrm>
          <a:prstGeom prst="rect">
            <a:avLst/>
          </a:prstGeom>
          <a:noFill/>
        </p:spPr>
        <p:txBody>
          <a:bodyPr wrap="square" rtlCol="0">
            <a:spAutoFit/>
          </a:bodyPr>
          <a:lstStyle/>
          <a:p>
            <a:r>
              <a:rPr lang="en-US" dirty="0">
                <a:latin typeface="Avenir Next" panose="020B0503020202020204" pitchFamily="34" charset="0"/>
              </a:rPr>
              <a:t>1. Describe the change in value of blueberry production referring to the graph created.</a:t>
            </a:r>
          </a:p>
          <a:p>
            <a:r>
              <a:rPr lang="en-US" dirty="0">
                <a:latin typeface="Avenir Next" panose="020B0503020202020204" pitchFamily="34" charset="0"/>
              </a:rPr>
              <a:t> </a:t>
            </a:r>
          </a:p>
          <a:p>
            <a:pPr marL="171450" indent="-171450">
              <a:buFont typeface="Arial" panose="020B0604020202020204" pitchFamily="34" charset="0"/>
              <a:buChar char="•"/>
            </a:pPr>
            <a:r>
              <a:rPr lang="en-US" dirty="0">
                <a:latin typeface="Avenir Next" panose="020B0503020202020204" pitchFamily="34" charset="0"/>
              </a:rPr>
              <a:t>What is the overall pattern – change in value $ </a:t>
            </a:r>
          </a:p>
          <a:p>
            <a:pPr marL="171450" indent="-171450">
              <a:buFont typeface="Arial" panose="020B0604020202020204" pitchFamily="34" charset="0"/>
              <a:buChar char="•"/>
            </a:pPr>
            <a:r>
              <a:rPr lang="en-US" dirty="0">
                <a:latin typeface="Avenir Next" panose="020B0503020202020204" pitchFamily="34" charset="0"/>
              </a:rPr>
              <a:t>In what years is there most growth or loss?</a:t>
            </a:r>
          </a:p>
          <a:p>
            <a:r>
              <a:rPr lang="en-US" dirty="0">
                <a:latin typeface="Avenir Next" panose="020B0503020202020204" pitchFamily="34" charset="0"/>
              </a:rPr>
              <a:t> </a:t>
            </a:r>
          </a:p>
          <a:p>
            <a:r>
              <a:rPr lang="en-US" dirty="0">
                <a:latin typeface="Avenir Next" panose="020B0503020202020204" pitchFamily="34" charset="0"/>
              </a:rPr>
              <a:t>2. Why might the value and production rates change from year to year?</a:t>
            </a:r>
          </a:p>
        </p:txBody>
      </p:sp>
    </p:spTree>
    <p:extLst>
      <p:ext uri="{BB962C8B-B14F-4D97-AF65-F5344CB8AC3E}">
        <p14:creationId xmlns:p14="http://schemas.microsoft.com/office/powerpoint/2010/main" val="58842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1034980"/>
            <a:ext cx="6021472" cy="954107"/>
          </a:xfrm>
          <a:prstGeom prst="rect">
            <a:avLst/>
          </a:prstGeom>
          <a:noFill/>
        </p:spPr>
        <p:txBody>
          <a:bodyPr wrap="square" rtlCol="0">
            <a:spAutoFit/>
          </a:bodyPr>
          <a:lstStyle/>
          <a:p>
            <a:r>
              <a:rPr lang="en-US" b="1" dirty="0">
                <a:latin typeface="Avenir Next" panose="020B0503020202020204" pitchFamily="34" charset="0"/>
              </a:rPr>
              <a:t>Activity 2E</a:t>
            </a:r>
          </a:p>
          <a:p>
            <a:endParaRPr lang="en-US" dirty="0">
              <a:latin typeface="Avenir Next" panose="020B0503020202020204" pitchFamily="34" charset="0"/>
            </a:endParaRPr>
          </a:p>
          <a:p>
            <a:r>
              <a:rPr lang="en-US" dirty="0">
                <a:latin typeface="Avenir Next" panose="020B0503020202020204" pitchFamily="34" charset="0"/>
              </a:rPr>
              <a:t>1. Watch this video and </a:t>
            </a:r>
            <a:r>
              <a:rPr lang="en-US" dirty="0" err="1">
                <a:latin typeface="Avenir Next" panose="020B0503020202020204" pitchFamily="34" charset="0"/>
              </a:rPr>
              <a:t>summarise</a:t>
            </a:r>
            <a:r>
              <a:rPr lang="en-US" dirty="0">
                <a:latin typeface="Avenir Next" panose="020B0503020202020204" pitchFamily="34" charset="0"/>
              </a:rPr>
              <a:t> the challenges faced with the growth of blueberries and the solutions to these problems </a:t>
            </a: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A2EB829E-F8A7-EE49-B969-D423A7874CEF}"/>
              </a:ext>
            </a:extLst>
          </p:cNvPr>
          <p:cNvGraphicFramePr>
            <a:graphicFrameLocks noGrp="1"/>
          </p:cNvGraphicFramePr>
          <p:nvPr>
            <p:extLst>
              <p:ext uri="{D42A27DB-BD31-4B8C-83A1-F6EECF244321}">
                <p14:modId xmlns:p14="http://schemas.microsoft.com/office/powerpoint/2010/main" val="1905154422"/>
              </p:ext>
            </p:extLst>
          </p:nvPr>
        </p:nvGraphicFramePr>
        <p:xfrm>
          <a:off x="357655" y="2078659"/>
          <a:ext cx="6142689" cy="2953763"/>
        </p:xfrm>
        <a:graphic>
          <a:graphicData uri="http://schemas.openxmlformats.org/drawingml/2006/table">
            <a:tbl>
              <a:tblPr firstRow="1" firstCol="1" bandRow="1">
                <a:tableStyleId>{0C96664F-B724-4A04-95A9-84BDF5990D48}</a:tableStyleId>
              </a:tblPr>
              <a:tblGrid>
                <a:gridCol w="6142689">
                  <a:extLst>
                    <a:ext uri="{9D8B030D-6E8A-4147-A177-3AD203B41FA5}">
                      <a16:colId xmlns:a16="http://schemas.microsoft.com/office/drawing/2014/main" val="1500798168"/>
                    </a:ext>
                  </a:extLst>
                </a:gridCol>
              </a:tblGrid>
              <a:tr h="1408241">
                <a:tc>
                  <a:txBody>
                    <a:bodyPr/>
                    <a:lstStyle/>
                    <a:p>
                      <a:pPr>
                        <a:lnSpc>
                          <a:spcPct val="107000"/>
                        </a:lnSpc>
                        <a:spcAft>
                          <a:spcPts val="800"/>
                        </a:spcAft>
                      </a:pPr>
                      <a:br>
                        <a:rPr lang="en-AU" sz="1200" dirty="0">
                          <a:effectLst/>
                          <a:latin typeface="Avenir Next" panose="020B0503020202020204" pitchFamily="34" charset="0"/>
                        </a:rPr>
                      </a:br>
                      <a:r>
                        <a:rPr lang="en-AU" sz="1200" dirty="0">
                          <a:effectLst/>
                          <a:latin typeface="Avenir Next" panose="020B0503020202020204" pitchFamily="34" charset="0"/>
                        </a:rPr>
                        <a:t>Challenges</a:t>
                      </a:r>
                    </a:p>
                    <a:p>
                      <a:pPr>
                        <a:lnSpc>
                          <a:spcPct val="107000"/>
                        </a:lnSpc>
                        <a:spcAft>
                          <a:spcPts val="800"/>
                        </a:spcAf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48534222"/>
                  </a:ext>
                </a:extLst>
              </a:tr>
              <a:tr h="1545522">
                <a:tc>
                  <a:txBody>
                    <a:bodyPr/>
                    <a:lstStyle/>
                    <a:p>
                      <a:pPr>
                        <a:lnSpc>
                          <a:spcPct val="107000"/>
                        </a:lnSpc>
                        <a:spcAft>
                          <a:spcPts val="800"/>
                        </a:spcAft>
                      </a:pPr>
                      <a:br>
                        <a:rPr lang="en-AU" sz="1200" dirty="0">
                          <a:effectLst/>
                          <a:latin typeface="Avenir Next" panose="020B0503020202020204" pitchFamily="34" charset="0"/>
                        </a:rPr>
                      </a:br>
                      <a:r>
                        <a:rPr lang="en-AU" sz="1200" dirty="0">
                          <a:effectLst/>
                          <a:latin typeface="Avenir Next" panose="020B0503020202020204" pitchFamily="34" charset="0"/>
                        </a:rPr>
                        <a:t>Solutions</a:t>
                      </a:r>
                    </a:p>
                    <a:p>
                      <a:pPr>
                        <a:lnSpc>
                          <a:spcPct val="107000"/>
                        </a:lnSpc>
                        <a:spcAft>
                          <a:spcPts val="800"/>
                        </a:spcAft>
                      </a:pPr>
                      <a:endParaRPr lang="en-AU" sz="1200" dirty="0">
                        <a:effectLst/>
                        <a:latin typeface="Avenir Next" panose="020B0503020202020204" pitchFamily="34" charset="0"/>
                      </a:endParaRPr>
                    </a:p>
                  </a:txBody>
                  <a:tcPr marL="61096" marR="61096" marT="0" marB="0"/>
                </a:tc>
                <a:extLst>
                  <a:ext uri="{0D108BD9-81ED-4DB2-BD59-A6C34878D82A}">
                    <a16:rowId xmlns:a16="http://schemas.microsoft.com/office/drawing/2014/main" val="2186670974"/>
                  </a:ext>
                </a:extLst>
              </a:tr>
            </a:tbl>
          </a:graphicData>
        </a:graphic>
      </p:graphicFrame>
      <p:sp>
        <p:nvSpPr>
          <p:cNvPr id="10" name="TextBox 9">
            <a:extLst>
              <a:ext uri="{FF2B5EF4-FFF2-40B4-BE49-F238E27FC236}">
                <a16:creationId xmlns:a16="http://schemas.microsoft.com/office/drawing/2014/main" id="{A6B27C1A-AEF2-9248-A072-11A56F399988}"/>
              </a:ext>
            </a:extLst>
          </p:cNvPr>
          <p:cNvSpPr txBox="1"/>
          <p:nvPr/>
        </p:nvSpPr>
        <p:spPr>
          <a:xfrm>
            <a:off x="251208" y="5205818"/>
            <a:ext cx="6021472" cy="738664"/>
          </a:xfrm>
          <a:prstGeom prst="rect">
            <a:avLst/>
          </a:prstGeom>
          <a:noFill/>
        </p:spPr>
        <p:txBody>
          <a:bodyPr wrap="square" rtlCol="0">
            <a:spAutoFit/>
          </a:bodyPr>
          <a:lstStyle/>
          <a:p>
            <a:r>
              <a:rPr lang="en-US" dirty="0">
                <a:latin typeface="Avenir Next" panose="020B0503020202020204" pitchFamily="34" charset="0"/>
              </a:rPr>
              <a:t>2. Using the links, read the article and watch the videos within it to outline the challenges faced and the solution to this problem in both Australia and America to deal with pests humanely and efficiently.</a:t>
            </a:r>
          </a:p>
        </p:txBody>
      </p:sp>
      <p:graphicFrame>
        <p:nvGraphicFramePr>
          <p:cNvPr id="11" name="Table 10">
            <a:extLst>
              <a:ext uri="{FF2B5EF4-FFF2-40B4-BE49-F238E27FC236}">
                <a16:creationId xmlns:a16="http://schemas.microsoft.com/office/drawing/2014/main" id="{9B304637-15A0-8440-944A-DA2BB4F93346}"/>
              </a:ext>
            </a:extLst>
          </p:cNvPr>
          <p:cNvGraphicFramePr>
            <a:graphicFrameLocks noGrp="1"/>
          </p:cNvGraphicFramePr>
          <p:nvPr>
            <p:extLst>
              <p:ext uri="{D42A27DB-BD31-4B8C-83A1-F6EECF244321}">
                <p14:modId xmlns:p14="http://schemas.microsoft.com/office/powerpoint/2010/main" val="2171347493"/>
              </p:ext>
            </p:extLst>
          </p:nvPr>
        </p:nvGraphicFramePr>
        <p:xfrm>
          <a:off x="357655" y="6034054"/>
          <a:ext cx="6142689" cy="2953763"/>
        </p:xfrm>
        <a:graphic>
          <a:graphicData uri="http://schemas.openxmlformats.org/drawingml/2006/table">
            <a:tbl>
              <a:tblPr firstRow="1" firstCol="1" bandRow="1">
                <a:tableStyleId>{0C96664F-B724-4A04-95A9-84BDF5990D48}</a:tableStyleId>
              </a:tblPr>
              <a:tblGrid>
                <a:gridCol w="6142689">
                  <a:extLst>
                    <a:ext uri="{9D8B030D-6E8A-4147-A177-3AD203B41FA5}">
                      <a16:colId xmlns:a16="http://schemas.microsoft.com/office/drawing/2014/main" val="1500798168"/>
                    </a:ext>
                  </a:extLst>
                </a:gridCol>
              </a:tblGrid>
              <a:tr h="1408241">
                <a:tc>
                  <a:txBody>
                    <a:bodyPr/>
                    <a:lstStyle/>
                    <a:p>
                      <a:pPr>
                        <a:lnSpc>
                          <a:spcPct val="107000"/>
                        </a:lnSpc>
                        <a:spcAft>
                          <a:spcPts val="800"/>
                        </a:spcAft>
                      </a:pPr>
                      <a:br>
                        <a:rPr lang="en-AU" sz="1200" dirty="0">
                          <a:effectLst/>
                          <a:latin typeface="Avenir Next" panose="020B0503020202020204" pitchFamily="34" charset="0"/>
                        </a:rPr>
                      </a:br>
                      <a:r>
                        <a:rPr lang="en-AU" sz="1200" dirty="0">
                          <a:effectLst/>
                          <a:latin typeface="Avenir Next" panose="020B0503020202020204" pitchFamily="34" charset="0"/>
                        </a:rPr>
                        <a:t>Challenges</a:t>
                      </a:r>
                    </a:p>
                    <a:p>
                      <a:pPr>
                        <a:lnSpc>
                          <a:spcPct val="107000"/>
                        </a:lnSpc>
                        <a:spcAft>
                          <a:spcPts val="800"/>
                        </a:spcAf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tc>
                <a:extLst>
                  <a:ext uri="{0D108BD9-81ED-4DB2-BD59-A6C34878D82A}">
                    <a16:rowId xmlns:a16="http://schemas.microsoft.com/office/drawing/2014/main" val="48534222"/>
                  </a:ext>
                </a:extLst>
              </a:tr>
              <a:tr h="1545522">
                <a:tc>
                  <a:txBody>
                    <a:bodyPr/>
                    <a:lstStyle/>
                    <a:p>
                      <a:pPr>
                        <a:lnSpc>
                          <a:spcPct val="107000"/>
                        </a:lnSpc>
                        <a:spcAft>
                          <a:spcPts val="800"/>
                        </a:spcAft>
                      </a:pPr>
                      <a:br>
                        <a:rPr lang="en-AU" sz="1200" dirty="0">
                          <a:effectLst/>
                          <a:latin typeface="Avenir Next" panose="020B0503020202020204" pitchFamily="34" charset="0"/>
                        </a:rPr>
                      </a:br>
                      <a:r>
                        <a:rPr lang="en-AU" sz="1200" dirty="0">
                          <a:effectLst/>
                          <a:latin typeface="Avenir Next" panose="020B0503020202020204" pitchFamily="34" charset="0"/>
                        </a:rPr>
                        <a:t>Solutions</a:t>
                      </a:r>
                    </a:p>
                    <a:p>
                      <a:pPr>
                        <a:lnSpc>
                          <a:spcPct val="107000"/>
                        </a:lnSpc>
                        <a:spcAft>
                          <a:spcPts val="800"/>
                        </a:spcAft>
                      </a:pPr>
                      <a:endParaRPr lang="en-AU" sz="1200" dirty="0">
                        <a:effectLst/>
                        <a:latin typeface="Avenir Next" panose="020B0503020202020204" pitchFamily="34" charset="0"/>
                      </a:endParaRPr>
                    </a:p>
                  </a:txBody>
                  <a:tcPr marL="61096" marR="61096" marT="0" marB="0"/>
                </a:tc>
                <a:extLst>
                  <a:ext uri="{0D108BD9-81ED-4DB2-BD59-A6C34878D82A}">
                    <a16:rowId xmlns:a16="http://schemas.microsoft.com/office/drawing/2014/main" val="2186670974"/>
                  </a:ext>
                </a:extLst>
              </a:tr>
            </a:tbl>
          </a:graphicData>
        </a:graphic>
      </p:graphicFrame>
    </p:spTree>
    <p:extLst>
      <p:ext uri="{BB962C8B-B14F-4D97-AF65-F5344CB8AC3E}">
        <p14:creationId xmlns:p14="http://schemas.microsoft.com/office/powerpoint/2010/main" val="207108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1034980"/>
            <a:ext cx="6021472" cy="3754874"/>
          </a:xfrm>
          <a:prstGeom prst="rect">
            <a:avLst/>
          </a:prstGeom>
          <a:noFill/>
        </p:spPr>
        <p:txBody>
          <a:bodyPr wrap="square" rtlCol="0">
            <a:spAutoFit/>
          </a:bodyPr>
          <a:lstStyle/>
          <a:p>
            <a:r>
              <a:rPr lang="en-US" dirty="0">
                <a:latin typeface="Avenir Next" panose="020B0503020202020204" pitchFamily="34" charset="0"/>
              </a:rPr>
              <a:t>3. Netting is often used to keep birds away from the blueberries. What would be some advantages and disadvantages of this compared to the method outlined in the previous question?</a:t>
            </a: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4. Ever wondered how blueberries are harvested? As blueberries are grown on a bush and are easily bruised, there are a range of different ways that farmers can pick them. Research how manual vs machine picking differs and fill in the table below to list the positive and negative aspects of each. </a:t>
            </a: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0542716F-6B63-D44A-A7A8-2EDE54052AC2}"/>
              </a:ext>
            </a:extLst>
          </p:cNvPr>
          <p:cNvGraphicFramePr>
            <a:graphicFrameLocks noGrp="1"/>
          </p:cNvGraphicFramePr>
          <p:nvPr>
            <p:extLst>
              <p:ext uri="{D42A27DB-BD31-4B8C-83A1-F6EECF244321}">
                <p14:modId xmlns:p14="http://schemas.microsoft.com/office/powerpoint/2010/main" val="60405415"/>
              </p:ext>
            </p:extLst>
          </p:nvPr>
        </p:nvGraphicFramePr>
        <p:xfrm>
          <a:off x="357656" y="4826758"/>
          <a:ext cx="6175118" cy="4829137"/>
        </p:xfrm>
        <a:graphic>
          <a:graphicData uri="http://schemas.openxmlformats.org/drawingml/2006/table">
            <a:tbl>
              <a:tblPr firstRow="1" firstCol="1" bandRow="1">
                <a:tableStyleId>{0C96664F-B724-4A04-95A9-84BDF5990D48}</a:tableStyleId>
              </a:tblPr>
              <a:tblGrid>
                <a:gridCol w="3087559">
                  <a:extLst>
                    <a:ext uri="{9D8B030D-6E8A-4147-A177-3AD203B41FA5}">
                      <a16:colId xmlns:a16="http://schemas.microsoft.com/office/drawing/2014/main" val="1572232661"/>
                    </a:ext>
                  </a:extLst>
                </a:gridCol>
                <a:gridCol w="3087559">
                  <a:extLst>
                    <a:ext uri="{9D8B030D-6E8A-4147-A177-3AD203B41FA5}">
                      <a16:colId xmlns:a16="http://schemas.microsoft.com/office/drawing/2014/main" val="422630503"/>
                    </a:ext>
                  </a:extLst>
                </a:gridCol>
              </a:tblGrid>
              <a:tr h="545054">
                <a:tc>
                  <a:txBody>
                    <a:bodyPr/>
                    <a:lstStyle/>
                    <a:p>
                      <a:pPr algn="ctr">
                        <a:lnSpc>
                          <a:spcPct val="107000"/>
                        </a:lnSpc>
                        <a:spcAft>
                          <a:spcPts val="800"/>
                        </a:spcAft>
                      </a:pPr>
                      <a:br>
                        <a:rPr lang="en-AU" sz="1200" b="1" dirty="0">
                          <a:effectLst/>
                          <a:latin typeface="Avenir Next" panose="020B0503020202020204" pitchFamily="34" charset="0"/>
                        </a:rPr>
                      </a:br>
                      <a:r>
                        <a:rPr lang="en-AU" sz="1200" b="1" dirty="0">
                          <a:effectLst/>
                          <a:latin typeface="Avenir Next" panose="020B0503020202020204" pitchFamily="34" charset="0"/>
                        </a:rPr>
                        <a:t>Manual Harvesting (Hand)</a:t>
                      </a:r>
                    </a:p>
                    <a:p>
                      <a:pPr algn="ctr">
                        <a:lnSpc>
                          <a:spcPct val="107000"/>
                        </a:lnSpc>
                        <a:spcAft>
                          <a:spcPts val="800"/>
                        </a:spcAft>
                      </a:pPr>
                      <a:r>
                        <a:rPr lang="en-AU" sz="1200" b="1" dirty="0">
                          <a:effectLst/>
                          <a:latin typeface="Avenir Next" panose="020B0503020202020204" pitchFamily="34" charset="0"/>
                        </a:rPr>
                        <a:t> </a:t>
                      </a:r>
                      <a:endParaRPr lang="en-AU" sz="12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1627" marR="61627" marT="0" marB="0"/>
                </a:tc>
                <a:tc>
                  <a:txBody>
                    <a:bodyPr/>
                    <a:lstStyle/>
                    <a:p>
                      <a:pPr algn="ctr">
                        <a:lnSpc>
                          <a:spcPct val="107000"/>
                        </a:lnSpc>
                        <a:spcAft>
                          <a:spcPts val="800"/>
                        </a:spcAft>
                      </a:pPr>
                      <a:br>
                        <a:rPr lang="en-AU" sz="1200" b="1" dirty="0">
                          <a:effectLst/>
                          <a:latin typeface="Avenir Next" panose="020B0503020202020204" pitchFamily="34" charset="0"/>
                        </a:rPr>
                      </a:br>
                      <a:r>
                        <a:rPr lang="en-AU" sz="1200" b="1" dirty="0">
                          <a:effectLst/>
                          <a:latin typeface="Avenir Next" panose="020B0503020202020204" pitchFamily="34" charset="0"/>
                        </a:rPr>
                        <a:t>Machine Harvesting (Automated)</a:t>
                      </a:r>
                    </a:p>
                    <a:p>
                      <a:pPr indent="457200" algn="ctr">
                        <a:lnSpc>
                          <a:spcPct val="107000"/>
                        </a:lnSpc>
                        <a:spcAft>
                          <a:spcPts val="800"/>
                        </a:spcAft>
                      </a:pPr>
                      <a:r>
                        <a:rPr lang="en-AU" sz="1200" b="1" dirty="0">
                          <a:effectLst/>
                          <a:latin typeface="Avenir Next" panose="020B0503020202020204" pitchFamily="34" charset="0"/>
                        </a:rPr>
                        <a:t> </a:t>
                      </a:r>
                      <a:endParaRPr lang="en-AU" sz="12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1627" marR="61627" marT="0" marB="0"/>
                </a:tc>
                <a:extLst>
                  <a:ext uri="{0D108BD9-81ED-4DB2-BD59-A6C34878D82A}">
                    <a16:rowId xmlns:a16="http://schemas.microsoft.com/office/drawing/2014/main" val="3835532927"/>
                  </a:ext>
                </a:extLst>
              </a:tr>
              <a:tr h="4140416">
                <a:tc>
                  <a:txBody>
                    <a:bodyPr/>
                    <a:lstStyle/>
                    <a:p>
                      <a:pPr>
                        <a:lnSpc>
                          <a:spcPct val="107000"/>
                        </a:lnSpc>
                        <a:spcAft>
                          <a:spcPts val="800"/>
                        </a:spcAft>
                      </a:pPr>
                      <a:br>
                        <a:rPr lang="en-AU" sz="1200" dirty="0">
                          <a:effectLst/>
                          <a:latin typeface="Avenir Next" panose="020B0503020202020204" pitchFamily="34" charset="0"/>
                        </a:rPr>
                      </a:br>
                      <a:r>
                        <a:rPr lang="en-AU" sz="1200" dirty="0">
                          <a:effectLst/>
                          <a:latin typeface="Avenir Next" panose="020B0503020202020204" pitchFamily="34" charset="0"/>
                        </a:rPr>
                        <a:t>Pros</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Cons</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627" marR="61627" marT="0" marB="0"/>
                </a:tc>
                <a:tc>
                  <a:txBody>
                    <a:bodyPr/>
                    <a:lstStyle/>
                    <a:p>
                      <a:pPr>
                        <a:lnSpc>
                          <a:spcPct val="107000"/>
                        </a:lnSpc>
                        <a:spcAft>
                          <a:spcPts val="800"/>
                        </a:spcAft>
                      </a:pPr>
                      <a:br>
                        <a:rPr lang="en-AU" sz="1200" dirty="0">
                          <a:effectLst/>
                          <a:latin typeface="Avenir Next" panose="020B0503020202020204" pitchFamily="34" charset="0"/>
                        </a:rPr>
                      </a:br>
                      <a:r>
                        <a:rPr lang="en-AU" sz="1200" dirty="0">
                          <a:effectLst/>
                          <a:latin typeface="Avenir Next" panose="020B0503020202020204" pitchFamily="34" charset="0"/>
                        </a:rPr>
                        <a:t>Pros</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Cons</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p>
                    <a:p>
                      <a:pPr>
                        <a:lnSpc>
                          <a:spcPct val="107000"/>
                        </a:lnSpc>
                        <a:spcAft>
                          <a:spcPts val="800"/>
                        </a:spcAf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627" marR="61627" marT="0" marB="0"/>
                </a:tc>
                <a:extLst>
                  <a:ext uri="{0D108BD9-81ED-4DB2-BD59-A6C34878D82A}">
                    <a16:rowId xmlns:a16="http://schemas.microsoft.com/office/drawing/2014/main" val="2349340117"/>
                  </a:ext>
                </a:extLst>
              </a:tr>
            </a:tbl>
          </a:graphicData>
        </a:graphic>
      </p:graphicFrame>
    </p:spTree>
    <p:extLst>
      <p:ext uri="{BB962C8B-B14F-4D97-AF65-F5344CB8AC3E}">
        <p14:creationId xmlns:p14="http://schemas.microsoft.com/office/powerpoint/2010/main" val="378534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1384995"/>
          </a:xfrm>
          <a:prstGeom prst="rect">
            <a:avLst/>
          </a:prstGeom>
          <a:noFill/>
        </p:spPr>
        <p:txBody>
          <a:bodyPr wrap="square" rtlCol="0">
            <a:spAutoFit/>
          </a:bodyPr>
          <a:lstStyle/>
          <a:p>
            <a:r>
              <a:rPr lang="en-US" b="1" dirty="0">
                <a:latin typeface="Avenir Next" panose="020B0503020202020204" pitchFamily="34" charset="0"/>
              </a:rPr>
              <a:t>Activity 2F</a:t>
            </a:r>
          </a:p>
          <a:p>
            <a:endParaRPr lang="en-US" dirty="0">
              <a:latin typeface="Avenir Next" panose="020B0503020202020204" pitchFamily="34" charset="0"/>
            </a:endParaRPr>
          </a:p>
          <a:p>
            <a:r>
              <a:rPr lang="en-US" dirty="0">
                <a:latin typeface="Avenir Next" panose="020B0503020202020204" pitchFamily="34" charset="0"/>
              </a:rPr>
              <a:t>Watch the video and complete the missing information on the flow chart. Each of the Green diamonds is a decision box with a yes/no question. Fill out Yes or No in the correct place on each of the black arrows coming from the diamond.</a:t>
            </a: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6532401F-FCEB-BA49-8008-696FB0EE48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385" y="2385402"/>
            <a:ext cx="5314437" cy="7520598"/>
          </a:xfrm>
          <a:prstGeom prst="rect">
            <a:avLst/>
          </a:prstGeom>
        </p:spPr>
      </p:pic>
    </p:spTree>
    <p:extLst>
      <p:ext uri="{BB962C8B-B14F-4D97-AF65-F5344CB8AC3E}">
        <p14:creationId xmlns:p14="http://schemas.microsoft.com/office/powerpoint/2010/main" val="378332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877095"/>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954107"/>
          </a:xfrm>
          <a:prstGeom prst="rect">
            <a:avLst/>
          </a:prstGeom>
          <a:noFill/>
        </p:spPr>
        <p:txBody>
          <a:bodyPr wrap="square" rtlCol="0">
            <a:spAutoFit/>
          </a:bodyPr>
          <a:lstStyle/>
          <a:p>
            <a:r>
              <a:rPr lang="en-US" b="1" dirty="0">
                <a:latin typeface="Avenir Next" panose="020B0503020202020204" pitchFamily="34" charset="0"/>
              </a:rPr>
              <a:t>Activity 3A</a:t>
            </a:r>
          </a:p>
          <a:p>
            <a:endParaRPr lang="en-US" dirty="0">
              <a:latin typeface="Avenir Next" panose="020B0503020202020204" pitchFamily="34" charset="0"/>
            </a:endParaRPr>
          </a:p>
          <a:p>
            <a:pPr marL="342900" indent="-342900">
              <a:buAutoNum type="arabicParenR"/>
            </a:pPr>
            <a:r>
              <a:rPr lang="en-US" dirty="0">
                <a:latin typeface="Avenir Next" panose="020B0503020202020204" pitchFamily="34" charset="0"/>
              </a:rPr>
              <a:t>Use the information in the table to produce a bar graph to show the value of the export industry from 2009 – 2015.</a:t>
            </a:r>
          </a:p>
        </p:txBody>
      </p:sp>
      <p:pic>
        <p:nvPicPr>
          <p:cNvPr id="10" name="Picture 9" descr="A group of tomatoes&#10;&#10;Description automatically generated with low confidence">
            <a:extLst>
              <a:ext uri="{FF2B5EF4-FFF2-40B4-BE49-F238E27FC236}">
                <a16:creationId xmlns:a16="http://schemas.microsoft.com/office/drawing/2014/main" id="{81A4AFCD-0F2F-6F4C-919A-197FAAA02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rgbClr val="4E8F00"/>
                </a:solidFill>
              </a:rPr>
              <a:t>LESSON 3</a:t>
            </a:r>
          </a:p>
        </p:txBody>
      </p:sp>
      <p:graphicFrame>
        <p:nvGraphicFramePr>
          <p:cNvPr id="2" name="Table 1">
            <a:extLst>
              <a:ext uri="{FF2B5EF4-FFF2-40B4-BE49-F238E27FC236}">
                <a16:creationId xmlns:a16="http://schemas.microsoft.com/office/drawing/2014/main" id="{FBCDD3CF-F326-1C4E-B007-333AD45CE9BD}"/>
              </a:ext>
            </a:extLst>
          </p:cNvPr>
          <p:cNvGraphicFramePr>
            <a:graphicFrameLocks noGrp="1"/>
          </p:cNvGraphicFramePr>
          <p:nvPr>
            <p:extLst>
              <p:ext uri="{D42A27DB-BD31-4B8C-83A1-F6EECF244321}">
                <p14:modId xmlns:p14="http://schemas.microsoft.com/office/powerpoint/2010/main" val="2238839132"/>
              </p:ext>
            </p:extLst>
          </p:nvPr>
        </p:nvGraphicFramePr>
        <p:xfrm>
          <a:off x="449666" y="2528804"/>
          <a:ext cx="6021471" cy="624986"/>
        </p:xfrm>
        <a:graphic>
          <a:graphicData uri="http://schemas.openxmlformats.org/drawingml/2006/table">
            <a:tbl>
              <a:tblPr firstRow="1" firstCol="1" bandRow="1">
                <a:tableStyleId>{0C96664F-B724-4A04-95A9-84BDF5990D48}</a:tableStyleId>
              </a:tblPr>
              <a:tblGrid>
                <a:gridCol w="722260">
                  <a:extLst>
                    <a:ext uri="{9D8B030D-6E8A-4147-A177-3AD203B41FA5}">
                      <a16:colId xmlns:a16="http://schemas.microsoft.com/office/drawing/2014/main" val="465419618"/>
                    </a:ext>
                  </a:extLst>
                </a:gridCol>
                <a:gridCol w="843107">
                  <a:extLst>
                    <a:ext uri="{9D8B030D-6E8A-4147-A177-3AD203B41FA5}">
                      <a16:colId xmlns:a16="http://schemas.microsoft.com/office/drawing/2014/main" val="3088722954"/>
                    </a:ext>
                  </a:extLst>
                </a:gridCol>
                <a:gridCol w="842543">
                  <a:extLst>
                    <a:ext uri="{9D8B030D-6E8A-4147-A177-3AD203B41FA5}">
                      <a16:colId xmlns:a16="http://schemas.microsoft.com/office/drawing/2014/main" val="3765840977"/>
                    </a:ext>
                  </a:extLst>
                </a:gridCol>
                <a:gridCol w="842543">
                  <a:extLst>
                    <a:ext uri="{9D8B030D-6E8A-4147-A177-3AD203B41FA5}">
                      <a16:colId xmlns:a16="http://schemas.microsoft.com/office/drawing/2014/main" val="92715305"/>
                    </a:ext>
                  </a:extLst>
                </a:gridCol>
                <a:gridCol w="842543">
                  <a:extLst>
                    <a:ext uri="{9D8B030D-6E8A-4147-A177-3AD203B41FA5}">
                      <a16:colId xmlns:a16="http://schemas.microsoft.com/office/drawing/2014/main" val="4281538990"/>
                    </a:ext>
                  </a:extLst>
                </a:gridCol>
                <a:gridCol w="1085932">
                  <a:extLst>
                    <a:ext uri="{9D8B030D-6E8A-4147-A177-3AD203B41FA5}">
                      <a16:colId xmlns:a16="http://schemas.microsoft.com/office/drawing/2014/main" val="3178756636"/>
                    </a:ext>
                  </a:extLst>
                </a:gridCol>
                <a:gridCol w="842543">
                  <a:extLst>
                    <a:ext uri="{9D8B030D-6E8A-4147-A177-3AD203B41FA5}">
                      <a16:colId xmlns:a16="http://schemas.microsoft.com/office/drawing/2014/main" val="3995719212"/>
                    </a:ext>
                  </a:extLst>
                </a:gridCol>
              </a:tblGrid>
              <a:tr h="291230">
                <a:tc>
                  <a:txBody>
                    <a:bodyPr/>
                    <a:lstStyle/>
                    <a:p>
                      <a:pPr>
                        <a:lnSpc>
                          <a:spcPct val="107000"/>
                        </a:lnSpc>
                        <a:spcAft>
                          <a:spcPts val="800"/>
                        </a:spcAft>
                        <a:tabLst>
                          <a:tab pos="4398010" algn="l"/>
                        </a:tabLst>
                      </a:pPr>
                      <a:r>
                        <a:rPr lang="en-AU"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2009/2010</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2010/2011</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2011/2012</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2012/2013</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2013/2014</a:t>
                      </a:r>
                      <a:endParaRPr lang="en-A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2014/2015</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4348521"/>
                  </a:ext>
                </a:extLst>
              </a:tr>
              <a:tr h="291563">
                <a:tc>
                  <a:txBody>
                    <a:bodyPr/>
                    <a:lstStyle/>
                    <a:p>
                      <a:pPr>
                        <a:lnSpc>
                          <a:spcPct val="107000"/>
                        </a:lnSpc>
                        <a:spcAft>
                          <a:spcPts val="800"/>
                        </a:spcAft>
                        <a:tabLst>
                          <a:tab pos="4398010" algn="l"/>
                        </a:tabLst>
                      </a:pPr>
                      <a:r>
                        <a:rPr lang="en-AU" sz="10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  (approx.)</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tabLst>
                          <a:tab pos="4398010" algn="l"/>
                        </a:tabLst>
                      </a:pPr>
                      <a:r>
                        <a:rPr lang="en-AU"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$330,000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8957025"/>
                  </a:ext>
                </a:extLst>
              </a:tr>
            </a:tbl>
          </a:graphicData>
        </a:graphic>
      </p:graphicFrame>
      <p:graphicFrame>
        <p:nvGraphicFramePr>
          <p:cNvPr id="7" name="Table 6">
            <a:extLst>
              <a:ext uri="{FF2B5EF4-FFF2-40B4-BE49-F238E27FC236}">
                <a16:creationId xmlns:a16="http://schemas.microsoft.com/office/drawing/2014/main" id="{DB3A3E9E-B3E5-574B-B03E-277D9C869B17}"/>
              </a:ext>
            </a:extLst>
          </p:cNvPr>
          <p:cNvGraphicFramePr>
            <a:graphicFrameLocks noGrp="1"/>
          </p:cNvGraphicFramePr>
          <p:nvPr>
            <p:extLst>
              <p:ext uri="{D42A27DB-BD31-4B8C-83A1-F6EECF244321}">
                <p14:modId xmlns:p14="http://schemas.microsoft.com/office/powerpoint/2010/main" val="4235696032"/>
              </p:ext>
            </p:extLst>
          </p:nvPr>
        </p:nvGraphicFramePr>
        <p:xfrm>
          <a:off x="1347362" y="3810623"/>
          <a:ext cx="4749800" cy="3950608"/>
        </p:xfrm>
        <a:graphic>
          <a:graphicData uri="http://schemas.openxmlformats.org/drawingml/2006/table">
            <a:tbl>
              <a:tblPr firstRow="1" firstCol="1" bandRow="1">
                <a:tableStyleId>{0C96664F-B724-4A04-95A9-84BDF5990D48}</a:tableStyleId>
              </a:tblPr>
              <a:tblGrid>
                <a:gridCol w="431800">
                  <a:extLst>
                    <a:ext uri="{9D8B030D-6E8A-4147-A177-3AD203B41FA5}">
                      <a16:colId xmlns:a16="http://schemas.microsoft.com/office/drawing/2014/main" val="1448802936"/>
                    </a:ext>
                  </a:extLst>
                </a:gridCol>
                <a:gridCol w="431800">
                  <a:extLst>
                    <a:ext uri="{9D8B030D-6E8A-4147-A177-3AD203B41FA5}">
                      <a16:colId xmlns:a16="http://schemas.microsoft.com/office/drawing/2014/main" val="3974894215"/>
                    </a:ext>
                  </a:extLst>
                </a:gridCol>
                <a:gridCol w="431800">
                  <a:extLst>
                    <a:ext uri="{9D8B030D-6E8A-4147-A177-3AD203B41FA5}">
                      <a16:colId xmlns:a16="http://schemas.microsoft.com/office/drawing/2014/main" val="3163484602"/>
                    </a:ext>
                  </a:extLst>
                </a:gridCol>
                <a:gridCol w="431800">
                  <a:extLst>
                    <a:ext uri="{9D8B030D-6E8A-4147-A177-3AD203B41FA5}">
                      <a16:colId xmlns:a16="http://schemas.microsoft.com/office/drawing/2014/main" val="2196090943"/>
                    </a:ext>
                  </a:extLst>
                </a:gridCol>
                <a:gridCol w="431800">
                  <a:extLst>
                    <a:ext uri="{9D8B030D-6E8A-4147-A177-3AD203B41FA5}">
                      <a16:colId xmlns:a16="http://schemas.microsoft.com/office/drawing/2014/main" val="3967176697"/>
                    </a:ext>
                  </a:extLst>
                </a:gridCol>
                <a:gridCol w="431800">
                  <a:extLst>
                    <a:ext uri="{9D8B030D-6E8A-4147-A177-3AD203B41FA5}">
                      <a16:colId xmlns:a16="http://schemas.microsoft.com/office/drawing/2014/main" val="3936056411"/>
                    </a:ext>
                  </a:extLst>
                </a:gridCol>
                <a:gridCol w="431800">
                  <a:extLst>
                    <a:ext uri="{9D8B030D-6E8A-4147-A177-3AD203B41FA5}">
                      <a16:colId xmlns:a16="http://schemas.microsoft.com/office/drawing/2014/main" val="4043160863"/>
                    </a:ext>
                  </a:extLst>
                </a:gridCol>
                <a:gridCol w="431800">
                  <a:extLst>
                    <a:ext uri="{9D8B030D-6E8A-4147-A177-3AD203B41FA5}">
                      <a16:colId xmlns:a16="http://schemas.microsoft.com/office/drawing/2014/main" val="47431733"/>
                    </a:ext>
                  </a:extLst>
                </a:gridCol>
                <a:gridCol w="431800">
                  <a:extLst>
                    <a:ext uri="{9D8B030D-6E8A-4147-A177-3AD203B41FA5}">
                      <a16:colId xmlns:a16="http://schemas.microsoft.com/office/drawing/2014/main" val="759850394"/>
                    </a:ext>
                  </a:extLst>
                </a:gridCol>
                <a:gridCol w="431800">
                  <a:extLst>
                    <a:ext uri="{9D8B030D-6E8A-4147-A177-3AD203B41FA5}">
                      <a16:colId xmlns:a16="http://schemas.microsoft.com/office/drawing/2014/main" val="98868198"/>
                    </a:ext>
                  </a:extLst>
                </a:gridCol>
                <a:gridCol w="431800">
                  <a:extLst>
                    <a:ext uri="{9D8B030D-6E8A-4147-A177-3AD203B41FA5}">
                      <a16:colId xmlns:a16="http://schemas.microsoft.com/office/drawing/2014/main" val="315063679"/>
                    </a:ext>
                  </a:extLst>
                </a:gridCol>
              </a:tblGrid>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551626"/>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9302843"/>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091445"/>
                  </a:ext>
                </a:extLst>
              </a:tr>
              <a:tr h="496208">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632619"/>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575947"/>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658329"/>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2866928"/>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3655477"/>
                  </a:ext>
                </a:extLst>
              </a:tr>
              <a:tr h="431800">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1066800" algn="l"/>
                        </a:tabLst>
                      </a:pPr>
                      <a:r>
                        <a:rPr lang="en-AU" sz="105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2365889"/>
                  </a:ext>
                </a:extLst>
              </a:tr>
            </a:tbl>
          </a:graphicData>
        </a:graphic>
      </p:graphicFrame>
      <p:sp>
        <p:nvSpPr>
          <p:cNvPr id="9" name="TextBox 8">
            <a:extLst>
              <a:ext uri="{FF2B5EF4-FFF2-40B4-BE49-F238E27FC236}">
                <a16:creationId xmlns:a16="http://schemas.microsoft.com/office/drawing/2014/main" id="{249A6096-52DA-724B-833C-898A3A6EC4C9}"/>
              </a:ext>
            </a:extLst>
          </p:cNvPr>
          <p:cNvSpPr txBox="1"/>
          <p:nvPr/>
        </p:nvSpPr>
        <p:spPr>
          <a:xfrm>
            <a:off x="339365" y="5391682"/>
            <a:ext cx="714735" cy="307777"/>
          </a:xfrm>
          <a:prstGeom prst="rect">
            <a:avLst/>
          </a:prstGeom>
          <a:noFill/>
        </p:spPr>
        <p:txBody>
          <a:bodyPr wrap="square" rtlCol="0">
            <a:spAutoFit/>
          </a:bodyPr>
          <a:lstStyle/>
          <a:p>
            <a:r>
              <a:rPr lang="en-US" dirty="0"/>
              <a:t>Value</a:t>
            </a:r>
          </a:p>
        </p:txBody>
      </p:sp>
      <p:sp>
        <p:nvSpPr>
          <p:cNvPr id="12" name="TextBox 11">
            <a:extLst>
              <a:ext uri="{FF2B5EF4-FFF2-40B4-BE49-F238E27FC236}">
                <a16:creationId xmlns:a16="http://schemas.microsoft.com/office/drawing/2014/main" id="{E6353958-82D0-6446-9FDD-03108B3ACE47}"/>
              </a:ext>
            </a:extLst>
          </p:cNvPr>
          <p:cNvSpPr txBox="1"/>
          <p:nvPr/>
        </p:nvSpPr>
        <p:spPr>
          <a:xfrm>
            <a:off x="3411384" y="8174807"/>
            <a:ext cx="714735" cy="307777"/>
          </a:xfrm>
          <a:prstGeom prst="rect">
            <a:avLst/>
          </a:prstGeom>
          <a:noFill/>
        </p:spPr>
        <p:txBody>
          <a:bodyPr wrap="square" rtlCol="0">
            <a:spAutoFit/>
          </a:bodyPr>
          <a:lstStyle/>
          <a:p>
            <a:r>
              <a:rPr lang="en-US" dirty="0"/>
              <a:t>Year</a:t>
            </a:r>
          </a:p>
        </p:txBody>
      </p:sp>
    </p:spTree>
    <p:extLst>
      <p:ext uri="{BB962C8B-B14F-4D97-AF65-F5344CB8AC3E}">
        <p14:creationId xmlns:p14="http://schemas.microsoft.com/office/powerpoint/2010/main" val="238965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6771084"/>
          </a:xfrm>
          <a:prstGeom prst="rect">
            <a:avLst/>
          </a:prstGeom>
          <a:noFill/>
        </p:spPr>
        <p:txBody>
          <a:bodyPr wrap="square" rtlCol="0">
            <a:spAutoFit/>
          </a:bodyPr>
          <a:lstStyle/>
          <a:p>
            <a:r>
              <a:rPr lang="en-US" dirty="0">
                <a:latin typeface="Avenir Next" panose="020B0503020202020204" pitchFamily="34" charset="0"/>
              </a:rPr>
              <a:t>2. Describe the change in value of cucumber production referring to the graph created.</a:t>
            </a:r>
            <a:br>
              <a:rPr lang="en-US" dirty="0">
                <a:latin typeface="Avenir Next" panose="020B0503020202020204" pitchFamily="34" charset="0"/>
              </a:rPr>
            </a:br>
            <a:endParaRPr lang="en-US" dirty="0">
              <a:latin typeface="Avenir Next" panose="020B0503020202020204" pitchFamily="34" charset="0"/>
            </a:endParaRPr>
          </a:p>
          <a:p>
            <a:pPr marL="285750" indent="-285750">
              <a:buFont typeface="Arial" panose="020B0604020202020204" pitchFamily="34" charset="0"/>
              <a:buChar char="•"/>
            </a:pPr>
            <a:r>
              <a:rPr lang="en-US" dirty="0">
                <a:latin typeface="Avenir Next" panose="020B0503020202020204" pitchFamily="34" charset="0"/>
              </a:rPr>
              <a:t>What is the overall pattern – change in value $</a:t>
            </a:r>
          </a:p>
          <a:p>
            <a:pPr marL="285750" indent="-285750">
              <a:buFont typeface="Arial" panose="020B0604020202020204" pitchFamily="34" charset="0"/>
              <a:buChar char="•"/>
            </a:pPr>
            <a:r>
              <a:rPr lang="en-US" dirty="0">
                <a:latin typeface="Avenir Next" panose="020B0503020202020204" pitchFamily="34" charset="0"/>
              </a:rPr>
              <a:t>What year is there most growth?</a:t>
            </a:r>
          </a:p>
          <a:p>
            <a:pPr marL="285750" indent="-285750">
              <a:buFont typeface="Arial" panose="020B0604020202020204" pitchFamily="34" charset="0"/>
              <a:buChar char="•"/>
            </a:pPr>
            <a:r>
              <a:rPr lang="en-US" dirty="0">
                <a:latin typeface="Avenir Next" panose="020B0503020202020204" pitchFamily="34" charset="0"/>
              </a:rPr>
              <a:t>What year is there the most loss?</a:t>
            </a:r>
          </a:p>
          <a:p>
            <a:r>
              <a:rPr lang="en-US" dirty="0">
                <a:latin typeface="Avenir Next" panose="020B0503020202020204" pitchFamily="34" charset="0"/>
              </a:rPr>
              <a:t> </a:t>
            </a:r>
          </a:p>
          <a:p>
            <a:r>
              <a:rPr lang="en-US" dirty="0">
                <a:latin typeface="Avenir Next" panose="020B0503020202020204" pitchFamily="34" charset="0"/>
              </a:rPr>
              <a:t>3. Look at the list of statements below and describe how they might link to the changes you can see in the graph. Is there any evidence of these?</a:t>
            </a:r>
          </a:p>
          <a:p>
            <a:r>
              <a:rPr lang="en-US" dirty="0">
                <a:latin typeface="Avenir Next" panose="020B0503020202020204" pitchFamily="34" charset="0"/>
              </a:rPr>
              <a:t> </a:t>
            </a:r>
          </a:p>
          <a:p>
            <a:pPr marL="285750" indent="-285750">
              <a:buFont typeface="Arial" panose="020B0604020202020204" pitchFamily="34" charset="0"/>
              <a:buChar char="•"/>
            </a:pPr>
            <a:r>
              <a:rPr lang="en-US" dirty="0">
                <a:latin typeface="Avenir Next" panose="020B0503020202020204" pitchFamily="34" charset="0"/>
              </a:rPr>
              <a:t>Land has been over worked and less nutrients in the soil.</a:t>
            </a:r>
          </a:p>
          <a:p>
            <a:pPr marL="285750" indent="-285750">
              <a:buFont typeface="Arial" panose="020B0604020202020204" pitchFamily="34" charset="0"/>
              <a:buChar char="•"/>
            </a:pPr>
            <a:r>
              <a:rPr lang="en-US" dirty="0">
                <a:latin typeface="Avenir Next" panose="020B0503020202020204" pitchFamily="34" charset="0"/>
              </a:rPr>
              <a:t>More machinery used has reduced the need for workers on farms.</a:t>
            </a:r>
          </a:p>
          <a:p>
            <a:pPr marL="285750" indent="-285750">
              <a:buFont typeface="Arial" panose="020B0604020202020204" pitchFamily="34" charset="0"/>
              <a:buChar char="•"/>
            </a:pPr>
            <a:r>
              <a:rPr lang="en-US" dirty="0">
                <a:latin typeface="Avenir Next" panose="020B0503020202020204" pitchFamily="34" charset="0"/>
              </a:rPr>
              <a:t>Farms have increased in size and smaller farms can’t compete.</a:t>
            </a:r>
          </a:p>
          <a:p>
            <a:pPr marL="285750" indent="-285750">
              <a:buFont typeface="Arial" panose="020B0604020202020204" pitchFamily="34" charset="0"/>
              <a:buChar char="•"/>
            </a:pPr>
            <a:r>
              <a:rPr lang="en-US" dirty="0">
                <a:latin typeface="Avenir Next" panose="020B0503020202020204" pitchFamily="34" charset="0"/>
              </a:rPr>
              <a:t>Climate change has reduced yield of crops</a:t>
            </a:r>
          </a:p>
          <a:p>
            <a:pPr marL="285750" indent="-285750">
              <a:buFont typeface="Arial" panose="020B0604020202020204" pitchFamily="34" charset="0"/>
              <a:buChar char="•"/>
            </a:pPr>
            <a:r>
              <a:rPr lang="en-US" dirty="0">
                <a:latin typeface="Avenir Next" panose="020B0503020202020204" pitchFamily="34" charset="0"/>
              </a:rPr>
              <a:t>Farmers have more land to use and have become less intensive with the use of the land.</a:t>
            </a:r>
          </a:p>
          <a:p>
            <a:pPr marL="285750" indent="-285750">
              <a:buFont typeface="Arial" panose="020B0604020202020204" pitchFamily="34" charset="0"/>
              <a:buChar char="•"/>
            </a:pPr>
            <a:r>
              <a:rPr lang="en-US" dirty="0">
                <a:latin typeface="Avenir Next" panose="020B0503020202020204" pitchFamily="34" charset="0"/>
              </a:rPr>
              <a:t>Diseases and /or pests have decreased the yield. </a:t>
            </a:r>
            <a:br>
              <a:rPr lang="en-US" dirty="0">
                <a:latin typeface="Avenir Next" panose="020B0503020202020204" pitchFamily="34" charset="0"/>
              </a:rPr>
            </a:br>
            <a:endParaRPr lang="en-US" dirty="0">
              <a:latin typeface="Avenir Next" panose="020B0503020202020204" pitchFamily="34" charset="0"/>
            </a:endParaRPr>
          </a:p>
          <a:p>
            <a:br>
              <a:rPr lang="en-US" dirty="0">
                <a:latin typeface="Avenir Next" panose="020B0503020202020204" pitchFamily="34" charset="0"/>
              </a:rPr>
            </a:br>
            <a:r>
              <a:rPr lang="en-US" dirty="0">
                <a:latin typeface="Avenir Next" panose="020B0503020202020204" pitchFamily="34" charset="0"/>
              </a:rPr>
              <a:t> </a:t>
            </a:r>
          </a:p>
          <a:p>
            <a:r>
              <a:rPr lang="en-US" dirty="0">
                <a:latin typeface="Avenir Next" panose="020B0503020202020204" pitchFamily="34" charset="0"/>
              </a:rPr>
              <a:t>4. Below data showing the yields of a cucumber crop  over a two-year period. Work out the percentage change in crop yield using the data and the formula given.</a:t>
            </a:r>
          </a:p>
          <a:p>
            <a:endParaRPr lang="en-US" dirty="0">
              <a:latin typeface="Avenir Next" panose="020B0503020202020204" pitchFamily="34" charset="0"/>
            </a:endParaRPr>
          </a:p>
          <a:p>
            <a:r>
              <a:rPr lang="en-US" b="1" dirty="0">
                <a:latin typeface="Avenir Next" panose="020B0503020202020204" pitchFamily="34" charset="0"/>
              </a:rPr>
              <a:t>Formula </a:t>
            </a:r>
          </a:p>
          <a:p>
            <a:endParaRPr lang="en-US" dirty="0">
              <a:latin typeface="Avenir Next" panose="020B0503020202020204" pitchFamily="34" charset="0"/>
            </a:endParaRPr>
          </a:p>
          <a:p>
            <a:r>
              <a:rPr lang="en-US" dirty="0">
                <a:latin typeface="Avenir Next" panose="020B0503020202020204" pitchFamily="34" charset="0"/>
              </a:rPr>
              <a:t>A – B  = X			A = Yield 2008/9 = 26,156 Kg</a:t>
            </a:r>
          </a:p>
          <a:p>
            <a:r>
              <a:rPr lang="en-US" dirty="0">
                <a:latin typeface="Avenir Next" panose="020B0503020202020204" pitchFamily="34" charset="0"/>
              </a:rPr>
              <a:t>X / A = Y			B = Yield 2013/4 = 19,227 Kg</a:t>
            </a:r>
          </a:p>
          <a:p>
            <a:r>
              <a:rPr lang="en-US" dirty="0">
                <a:latin typeface="Avenir Next" panose="020B0503020202020204" pitchFamily="34" charset="0"/>
              </a:rPr>
              <a:t>Y x 100 = % Change</a:t>
            </a:r>
          </a:p>
          <a:p>
            <a:endParaRPr lang="en-US" dirty="0">
              <a:latin typeface="Avenir Next" panose="020B0503020202020204" pitchFamily="34" charset="0"/>
            </a:endParaRPr>
          </a:p>
          <a:p>
            <a:r>
              <a:rPr lang="en-US" b="1" dirty="0">
                <a:latin typeface="Avenir Next" panose="020B0503020202020204" pitchFamily="34" charset="0"/>
              </a:rPr>
              <a:t>Your Answer:</a:t>
            </a: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descr="A picture containing indoor, berry, fruit, arranged&#10;&#10;Description automatically generated">
            <a:extLst>
              <a:ext uri="{FF2B5EF4-FFF2-40B4-BE49-F238E27FC236}">
                <a16:creationId xmlns:a16="http://schemas.microsoft.com/office/drawing/2014/main" id="{7101D51B-3DEA-184D-8064-F6050BB0A8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184516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3539430"/>
          </a:xfrm>
          <a:prstGeom prst="rect">
            <a:avLst/>
          </a:prstGeom>
          <a:noFill/>
        </p:spPr>
        <p:txBody>
          <a:bodyPr wrap="square" rtlCol="0">
            <a:spAutoFit/>
          </a:bodyPr>
          <a:lstStyle/>
          <a:p>
            <a:r>
              <a:rPr lang="en-AU" b="1" dirty="0">
                <a:latin typeface="Avenir Next" panose="020B0503020202020204" pitchFamily="34" charset="0"/>
              </a:rPr>
              <a:t>Activity 3B</a:t>
            </a:r>
          </a:p>
          <a:p>
            <a:endParaRPr lang="en-AU" b="1" dirty="0">
              <a:latin typeface="Avenir Next" panose="020B0503020202020204" pitchFamily="34" charset="0"/>
            </a:endParaRPr>
          </a:p>
          <a:p>
            <a:r>
              <a:rPr lang="en-AU" dirty="0">
                <a:latin typeface="Avenir Next" panose="020B0503020202020204" pitchFamily="34" charset="0"/>
              </a:rPr>
              <a:t>1. Add the locations listed below onto the blank Australian map and make sure the BOLTSS mapping format is implemented (Border, Orientation, Legend, Title, Scale, Source). </a:t>
            </a: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Queensland: </a:t>
            </a:r>
            <a:r>
              <a:rPr lang="en-AU" i="1" dirty="0">
                <a:latin typeface="Avenir Next" panose="020B0503020202020204" pitchFamily="34" charset="0"/>
              </a:rPr>
              <a:t>Bowen, Burdekin, Bundaberg, Lockyer Valley</a:t>
            </a:r>
          </a:p>
          <a:p>
            <a:pPr marL="285750" indent="-285750">
              <a:buFont typeface="Arial" panose="020B0604020202020204" pitchFamily="34" charset="0"/>
              <a:buChar char="•"/>
            </a:pPr>
            <a:r>
              <a:rPr lang="en-AU" dirty="0">
                <a:latin typeface="Avenir Next" panose="020B0503020202020204" pitchFamily="34" charset="0"/>
              </a:rPr>
              <a:t>South Australia: </a:t>
            </a:r>
            <a:r>
              <a:rPr lang="en-AU" i="1" dirty="0">
                <a:latin typeface="Avenir Next" panose="020B0503020202020204" pitchFamily="34" charset="0"/>
              </a:rPr>
              <a:t>North Adelaide Plains, Riverland.</a:t>
            </a:r>
          </a:p>
          <a:p>
            <a:pPr marL="285750" indent="-285750">
              <a:buFont typeface="Arial" panose="020B0604020202020204" pitchFamily="34" charset="0"/>
              <a:buChar char="•"/>
            </a:pPr>
            <a:r>
              <a:rPr lang="en-AU" dirty="0">
                <a:latin typeface="Avenir Next" panose="020B0503020202020204" pitchFamily="34" charset="0"/>
              </a:rPr>
              <a:t>New South Wales: </a:t>
            </a:r>
            <a:r>
              <a:rPr lang="en-AU" i="1" dirty="0">
                <a:latin typeface="Avenir Next" panose="020B0503020202020204" pitchFamily="34" charset="0"/>
              </a:rPr>
              <a:t>Greater Sydney Basin (Central Coast to Bargo, with epicentre in Western Liverpool),</a:t>
            </a:r>
          </a:p>
          <a:p>
            <a:pPr marL="285750" indent="-285750">
              <a:buFont typeface="Arial" panose="020B0604020202020204" pitchFamily="34" charset="0"/>
              <a:buChar char="•"/>
            </a:pPr>
            <a:r>
              <a:rPr lang="en-AU" i="1" dirty="0">
                <a:latin typeface="Avenir Next" panose="020B0503020202020204" pitchFamily="34" charset="0"/>
              </a:rPr>
              <a:t>Mid North Coast (including Coffs Harbour, Wardell and Woolgoolga  Far west NSW centred in Gol Gol (adjacent to Sunraysia district of Vic</a:t>
            </a:r>
          </a:p>
          <a:p>
            <a:pPr marL="285750" indent="-285750">
              <a:buFont typeface="Arial" panose="020B0604020202020204" pitchFamily="34" charset="0"/>
              <a:buChar char="•"/>
            </a:pPr>
            <a:r>
              <a:rPr lang="en-AU" dirty="0">
                <a:latin typeface="Avenir Next" panose="020B0503020202020204" pitchFamily="34" charset="0"/>
              </a:rPr>
              <a:t>Victoria: </a:t>
            </a:r>
            <a:r>
              <a:rPr lang="en-AU" i="1" dirty="0">
                <a:latin typeface="Avenir Next" panose="020B0503020202020204" pitchFamily="34" charset="0"/>
              </a:rPr>
              <a:t>Sunraysia, Melbourne Metro.</a:t>
            </a:r>
          </a:p>
          <a:p>
            <a:pPr marL="285750" indent="-285750">
              <a:buFont typeface="Arial" panose="020B0604020202020204" pitchFamily="34" charset="0"/>
              <a:buChar char="•"/>
            </a:pPr>
            <a:r>
              <a:rPr lang="en-AU" dirty="0">
                <a:latin typeface="Avenir Next" panose="020B0503020202020204" pitchFamily="34" charset="0"/>
              </a:rPr>
              <a:t>Western Australia: </a:t>
            </a:r>
            <a:r>
              <a:rPr lang="en-AU" i="1" dirty="0">
                <a:latin typeface="Avenir Next" panose="020B0503020202020204" pitchFamily="34" charset="0"/>
              </a:rPr>
              <a:t>Geraldton, Metro outer areas.</a:t>
            </a:r>
          </a:p>
          <a:p>
            <a:pPr marL="285750" indent="-285750">
              <a:buFont typeface="Arial" panose="020B0604020202020204" pitchFamily="34" charset="0"/>
              <a:buChar char="•"/>
            </a:pPr>
            <a:r>
              <a:rPr lang="en-AU" dirty="0">
                <a:latin typeface="Avenir Next" panose="020B0503020202020204" pitchFamily="34" charset="0"/>
              </a:rPr>
              <a:t>Northern Territory: </a:t>
            </a:r>
            <a:r>
              <a:rPr lang="en-AU" i="1" dirty="0" err="1">
                <a:latin typeface="Avenir Next" panose="020B0503020202020204" pitchFamily="34" charset="0"/>
              </a:rPr>
              <a:t>Humpty</a:t>
            </a:r>
            <a:r>
              <a:rPr lang="en-AU" i="1" dirty="0">
                <a:latin typeface="Avenir Next" panose="020B0503020202020204" pitchFamily="34" charset="0"/>
              </a:rPr>
              <a:t> Doo.</a:t>
            </a:r>
            <a:endParaRPr lang="en-AU" dirty="0">
              <a:latin typeface="Avenir Next" panose="020B0503020202020204" pitchFamily="34" charset="0"/>
            </a:endParaRP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ustralia, Continent, Geography, Map, Coastline">
            <a:extLst>
              <a:ext uri="{FF2B5EF4-FFF2-40B4-BE49-F238E27FC236}">
                <a16:creationId xmlns:a16="http://schemas.microsoft.com/office/drawing/2014/main" id="{D482EEEC-0645-1442-98FB-DBC3DC05106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005" y="4365575"/>
            <a:ext cx="5901338" cy="5431935"/>
          </a:xfrm>
          <a:prstGeom prst="rect">
            <a:avLst/>
          </a:prstGeom>
          <a:noFill/>
        </p:spPr>
      </p:pic>
    </p:spTree>
    <p:extLst>
      <p:ext uri="{BB962C8B-B14F-4D97-AF65-F5344CB8AC3E}">
        <p14:creationId xmlns:p14="http://schemas.microsoft.com/office/powerpoint/2010/main" val="249584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5909310"/>
          </a:xfrm>
          <a:prstGeom prst="rect">
            <a:avLst/>
          </a:prstGeom>
          <a:noFill/>
        </p:spPr>
        <p:txBody>
          <a:bodyPr wrap="square" rtlCol="0">
            <a:spAutoFit/>
          </a:bodyPr>
          <a:lstStyle/>
          <a:p>
            <a:r>
              <a:rPr lang="en-AU" b="1" dirty="0">
                <a:latin typeface="Avenir Next" panose="020B0503020202020204" pitchFamily="34" charset="0"/>
              </a:rPr>
              <a:t>Activity 3C</a:t>
            </a:r>
          </a:p>
          <a:p>
            <a:endParaRPr lang="en-AU" b="1" dirty="0">
              <a:latin typeface="Avenir Next" panose="020B0503020202020204" pitchFamily="34" charset="0"/>
            </a:endParaRPr>
          </a:p>
          <a:p>
            <a:r>
              <a:rPr lang="en-AU" dirty="0">
                <a:latin typeface="Avenir Next" panose="020B0503020202020204" pitchFamily="34" charset="0"/>
              </a:rPr>
              <a:t>Answer the questions about the video. </a:t>
            </a:r>
            <a:br>
              <a:rPr lang="en-AU" dirty="0">
                <a:latin typeface="Avenir Next" panose="020B0503020202020204" pitchFamily="34" charset="0"/>
              </a:rPr>
            </a:br>
            <a:br>
              <a:rPr lang="en-AU" dirty="0">
                <a:latin typeface="Avenir Next" panose="020B0503020202020204" pitchFamily="34" charset="0"/>
              </a:rPr>
            </a:br>
            <a:r>
              <a:rPr lang="en-AU" dirty="0">
                <a:latin typeface="Avenir Next" panose="020B0503020202020204" pitchFamily="34" charset="0"/>
              </a:rPr>
              <a:t>1. Why do you think they have to suit up in the greenhouse?</a:t>
            </a:r>
          </a:p>
          <a:p>
            <a:r>
              <a:rPr lang="en-AU" dirty="0">
                <a:latin typeface="Avenir Next" panose="020B0503020202020204" pitchFamily="34" charset="0"/>
              </a:rPr>
              <a:t> </a:t>
            </a:r>
          </a:p>
          <a:p>
            <a:endParaRPr lang="en-AU" dirty="0">
              <a:latin typeface="Avenir Next" panose="020B0503020202020204" pitchFamily="34" charset="0"/>
            </a:endParaRPr>
          </a:p>
          <a:p>
            <a:r>
              <a:rPr lang="en-AU" dirty="0">
                <a:latin typeface="Avenir Next" panose="020B0503020202020204" pitchFamily="34" charset="0"/>
              </a:rPr>
              <a:t>2. What advantages are mentioned with regard to using a greenhouse and not an open field?</a:t>
            </a:r>
          </a:p>
          <a:p>
            <a:r>
              <a:rPr lang="en-AU" dirty="0">
                <a:latin typeface="Avenir Next" panose="020B0503020202020204" pitchFamily="34" charset="0"/>
              </a:rPr>
              <a:t> </a:t>
            </a:r>
          </a:p>
          <a:p>
            <a:endParaRPr lang="en-AU" dirty="0">
              <a:latin typeface="Avenir Next" panose="020B0503020202020204" pitchFamily="34" charset="0"/>
            </a:endParaRPr>
          </a:p>
          <a:p>
            <a:r>
              <a:rPr lang="en-AU" dirty="0">
                <a:latin typeface="Avenir Next" panose="020B0503020202020204" pitchFamily="34" charset="0"/>
              </a:rPr>
              <a:t>3. What natural ways are used to reduce flies and mosquitoes?</a:t>
            </a:r>
          </a:p>
          <a:p>
            <a:r>
              <a:rPr lang="en-AU" dirty="0">
                <a:latin typeface="Avenir Next" panose="020B0503020202020204" pitchFamily="34" charset="0"/>
              </a:rPr>
              <a:t> </a:t>
            </a:r>
          </a:p>
          <a:p>
            <a:endParaRPr lang="en-AU" dirty="0">
              <a:latin typeface="Avenir Next" panose="020B0503020202020204" pitchFamily="34" charset="0"/>
            </a:endParaRPr>
          </a:p>
          <a:p>
            <a:r>
              <a:rPr lang="en-AU" dirty="0">
                <a:latin typeface="Avenir Next" panose="020B0503020202020204" pitchFamily="34" charset="0"/>
              </a:rPr>
              <a:t>4. What would be a benefit of growing multiple varieties of cucumbers?</a:t>
            </a:r>
          </a:p>
          <a:p>
            <a:r>
              <a:rPr lang="en-AU" dirty="0">
                <a:latin typeface="Avenir Next" panose="020B0503020202020204" pitchFamily="34" charset="0"/>
              </a:rPr>
              <a:t> </a:t>
            </a:r>
          </a:p>
          <a:p>
            <a:endParaRPr lang="en-AU" dirty="0">
              <a:latin typeface="Avenir Next" panose="020B0503020202020204" pitchFamily="34" charset="0"/>
            </a:endParaRPr>
          </a:p>
          <a:p>
            <a:r>
              <a:rPr lang="en-AU" dirty="0">
                <a:latin typeface="Avenir Next" panose="020B0503020202020204" pitchFamily="34" charset="0"/>
              </a:rPr>
              <a:t>5. Reflect on the video:</a:t>
            </a:r>
            <a:br>
              <a:rPr lang="en-AU" dirty="0">
                <a:latin typeface="Avenir Next" panose="020B0503020202020204" pitchFamily="34" charset="0"/>
              </a:rPr>
            </a:br>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Did the process seem to use a lot of people in the system?</a:t>
            </a: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What did the greenhouse look like?</a:t>
            </a: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What were the crops being grown in? </a:t>
            </a: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What would be the main costs of a farming system like this?</a:t>
            </a: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descr="A picture containing indoor, berry, fruit, arranged&#10;&#10;Description automatically generated">
            <a:extLst>
              <a:ext uri="{FF2B5EF4-FFF2-40B4-BE49-F238E27FC236}">
                <a16:creationId xmlns:a16="http://schemas.microsoft.com/office/drawing/2014/main" id="{A5E126E8-14AE-C747-B082-F02B0D7ED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301990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3"/>
          <p:cNvSpPr txBox="1"/>
          <p:nvPr/>
        </p:nvSpPr>
        <p:spPr>
          <a:xfrm>
            <a:off x="-211489" y="2714134"/>
            <a:ext cx="7321167" cy="1313433"/>
          </a:xfrm>
          <a:prstGeom prst="rect">
            <a:avLst/>
          </a:prstGeom>
          <a:noFill/>
          <a:ln>
            <a:noFill/>
          </a:ln>
        </p:spPr>
        <p:txBody>
          <a:bodyPr spcFirstLastPara="1" wrap="square" lIns="132058" tIns="132058" rIns="132058" bIns="132058" anchor="ctr" anchorCtr="0">
            <a:noAutofit/>
          </a:bodyPr>
          <a:lstStyle/>
          <a:p>
            <a:pPr algn="ctr"/>
            <a:r>
              <a:rPr lang="es-ES" sz="6000" dirty="0">
                <a:latin typeface="Avenir Next" panose="020B0503020202020204" pitchFamily="34" charset="0"/>
                <a:ea typeface="Montserrat"/>
                <a:cs typeface="Montserrat"/>
                <a:sym typeface="Montserrat"/>
              </a:rPr>
              <a:t>[</a:t>
            </a:r>
            <a:r>
              <a:rPr lang="es-ES" sz="6000" dirty="0" err="1">
                <a:latin typeface="Avenir Next" panose="020B0503020202020204" pitchFamily="34" charset="0"/>
                <a:ea typeface="Montserrat"/>
                <a:cs typeface="Montserrat"/>
                <a:sym typeface="Montserrat"/>
              </a:rPr>
              <a:t>insert</a:t>
            </a:r>
            <a:r>
              <a:rPr lang="es-ES" sz="6000" dirty="0">
                <a:latin typeface="Avenir Next" panose="020B0503020202020204" pitchFamily="34" charset="0"/>
                <a:ea typeface="Montserrat"/>
                <a:cs typeface="Montserrat"/>
                <a:sym typeface="Montserrat"/>
              </a:rPr>
              <a:t> </a:t>
            </a:r>
            <a:r>
              <a:rPr lang="es-ES" sz="6000" dirty="0" err="1">
                <a:latin typeface="Avenir Next" panose="020B0503020202020204" pitchFamily="34" charset="0"/>
                <a:ea typeface="Montserrat"/>
                <a:cs typeface="Montserrat"/>
                <a:sym typeface="Montserrat"/>
              </a:rPr>
              <a:t>name</a:t>
            </a:r>
            <a:r>
              <a:rPr lang="es-ES" sz="6000" dirty="0">
                <a:latin typeface="Avenir Next" panose="020B0503020202020204" pitchFamily="34" charset="0"/>
                <a:ea typeface="Montserrat"/>
                <a:cs typeface="Montserrat"/>
                <a:sym typeface="Montserrat"/>
              </a:rPr>
              <a:t>]</a:t>
            </a:r>
            <a:endParaRPr sz="6000" dirty="0">
              <a:latin typeface="Avenir Next" panose="020B0503020202020204" pitchFamily="34" charset="0"/>
              <a:ea typeface="Montserrat"/>
              <a:cs typeface="Montserrat"/>
              <a:sym typeface="Montserrat"/>
            </a:endParaRPr>
          </a:p>
        </p:txBody>
      </p:sp>
      <p:sp>
        <p:nvSpPr>
          <p:cNvPr id="627" name="Google Shape;627;p13"/>
          <p:cNvSpPr txBox="1"/>
          <p:nvPr/>
        </p:nvSpPr>
        <p:spPr>
          <a:xfrm>
            <a:off x="161612" y="1488018"/>
            <a:ext cx="6574967" cy="1882833"/>
          </a:xfrm>
          <a:prstGeom prst="rect">
            <a:avLst/>
          </a:prstGeom>
          <a:noFill/>
          <a:ln>
            <a:noFill/>
          </a:ln>
        </p:spPr>
        <p:txBody>
          <a:bodyPr spcFirstLastPara="1" wrap="square" lIns="132058" tIns="132058" rIns="132058" bIns="132058" anchor="ctr" anchorCtr="0">
            <a:noAutofit/>
          </a:bodyPr>
          <a:lstStyle/>
          <a:p>
            <a:pPr algn="ctr"/>
            <a:r>
              <a:rPr lang="es-ES" sz="4000" dirty="0" err="1">
                <a:latin typeface="Avenir Next" panose="020B0503020202020204" pitchFamily="34" charset="0"/>
                <a:ea typeface="Montserrat"/>
                <a:cs typeface="Montserrat"/>
                <a:sym typeface="Montserrat"/>
              </a:rPr>
              <a:t>This</a:t>
            </a:r>
            <a:r>
              <a:rPr lang="es-ES" sz="4000" dirty="0">
                <a:latin typeface="Avenir Next" panose="020B0503020202020204" pitchFamily="34" charset="0"/>
                <a:ea typeface="Montserrat"/>
                <a:cs typeface="Montserrat"/>
                <a:sym typeface="Montserrat"/>
              </a:rPr>
              <a:t> </a:t>
            </a:r>
            <a:r>
              <a:rPr lang="es-ES" sz="4000" dirty="0" err="1">
                <a:latin typeface="Avenir Next" panose="020B0503020202020204" pitchFamily="34" charset="0"/>
                <a:ea typeface="Montserrat"/>
                <a:cs typeface="Montserrat"/>
                <a:sym typeface="Montserrat"/>
              </a:rPr>
              <a:t>Journal</a:t>
            </a:r>
            <a:r>
              <a:rPr lang="es-ES" sz="4000" dirty="0">
                <a:latin typeface="Avenir Next" panose="020B0503020202020204" pitchFamily="34" charset="0"/>
                <a:ea typeface="Montserrat"/>
                <a:cs typeface="Montserrat"/>
                <a:sym typeface="Montserrat"/>
              </a:rPr>
              <a:t> </a:t>
            </a:r>
            <a:r>
              <a:rPr lang="es-ES" sz="4000" dirty="0" err="1">
                <a:latin typeface="Avenir Next" panose="020B0503020202020204" pitchFamily="34" charset="0"/>
                <a:ea typeface="Montserrat"/>
                <a:cs typeface="Montserrat"/>
                <a:sym typeface="Montserrat"/>
              </a:rPr>
              <a:t>belongs</a:t>
            </a:r>
            <a:r>
              <a:rPr lang="es-ES" sz="4000" dirty="0">
                <a:latin typeface="Avenir Next" panose="020B0503020202020204" pitchFamily="34" charset="0"/>
                <a:ea typeface="Montserrat"/>
                <a:cs typeface="Montserrat"/>
                <a:sym typeface="Montserrat"/>
              </a:rPr>
              <a:t> to:</a:t>
            </a:r>
            <a:endParaRPr sz="4000" dirty="0">
              <a:latin typeface="Avenir Next" panose="020B0503020202020204" pitchFamily="34" charset="0"/>
              <a:ea typeface="Montserrat"/>
              <a:cs typeface="Montserrat"/>
              <a:sym typeface="Montserrat"/>
            </a:endParaRPr>
          </a:p>
        </p:txBody>
      </p:sp>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8" name="Picture 7" descr="A picture containing indoor, berry, fruit, arranged&#10;&#10;Description automatically generated">
            <a:extLst>
              <a:ext uri="{FF2B5EF4-FFF2-40B4-BE49-F238E27FC236}">
                <a16:creationId xmlns:a16="http://schemas.microsoft.com/office/drawing/2014/main" id="{86415A8F-26DF-224D-8AED-F4C3ED919E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817" y="7864580"/>
            <a:ext cx="4576183" cy="20414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304432" y="974740"/>
            <a:ext cx="6249135" cy="2462213"/>
          </a:xfrm>
          <a:prstGeom prst="rect">
            <a:avLst/>
          </a:prstGeom>
          <a:noFill/>
        </p:spPr>
        <p:txBody>
          <a:bodyPr wrap="square" rtlCol="0">
            <a:spAutoFit/>
          </a:bodyPr>
          <a:lstStyle/>
          <a:p>
            <a:r>
              <a:rPr lang="en-AU" b="1" dirty="0">
                <a:latin typeface="Avenir Next" panose="020B0503020202020204" pitchFamily="34" charset="0"/>
              </a:rPr>
              <a:t>Activity 3C</a:t>
            </a:r>
          </a:p>
          <a:p>
            <a:endParaRPr lang="en-AU" b="1" dirty="0">
              <a:latin typeface="Avenir Next" panose="020B0503020202020204" pitchFamily="34" charset="0"/>
            </a:endParaRPr>
          </a:p>
          <a:p>
            <a:r>
              <a:rPr lang="en-AU" dirty="0">
                <a:latin typeface="Avenir Next" panose="020B0503020202020204" pitchFamily="34" charset="0"/>
              </a:rPr>
              <a:t>6. You can find the location of the farm by searching the following G.P.S coordinates:</a:t>
            </a: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-33.32980717855362, 151.23758133316568 </a:t>
            </a:r>
          </a:p>
          <a:p>
            <a:pPr marL="285750" indent="-285750">
              <a:buFont typeface="Arial" panose="020B0604020202020204" pitchFamily="34" charset="0"/>
              <a:buChar char="•"/>
            </a:pPr>
            <a:r>
              <a:rPr lang="en-AU" dirty="0">
                <a:latin typeface="Avenir Next" panose="020B0503020202020204" pitchFamily="34" charset="0"/>
              </a:rPr>
              <a:t>Search for this in Google Earth Pro. </a:t>
            </a:r>
          </a:p>
          <a:p>
            <a:pPr marL="285750" indent="-285750">
              <a:buFont typeface="Arial" panose="020B0604020202020204" pitchFamily="34" charset="0"/>
              <a:buChar char="•"/>
            </a:pPr>
            <a:r>
              <a:rPr lang="en-AU" dirty="0">
                <a:latin typeface="Avenir Next" panose="020B0503020202020204" pitchFamily="34" charset="0"/>
              </a:rPr>
              <a:t>Use the historical image icon to look back at the different stages of the farm’s growth. Use the measuring tools to look at the size of the structures and the distance to nearby markets/settlements for labour.</a:t>
            </a: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picture containing text&#10;&#10;Description automatically generated">
            <a:extLst>
              <a:ext uri="{FF2B5EF4-FFF2-40B4-BE49-F238E27FC236}">
                <a16:creationId xmlns:a16="http://schemas.microsoft.com/office/drawing/2014/main" id="{C5D7CAB0-552C-6041-AE2A-21EE12BB2EC1}"/>
              </a:ext>
            </a:extLst>
          </p:cNvPr>
          <p:cNvPicPr/>
          <p:nvPr/>
        </p:nvPicPr>
        <p:blipFill>
          <a:blip r:embed="rId4" cstate="email">
            <a:extLst>
              <a:ext uri="{28A0092B-C50C-407E-A947-70E740481C1C}">
                <a14:useLocalDpi xmlns:a14="http://schemas.microsoft.com/office/drawing/2010/main"/>
              </a:ext>
            </a:extLst>
          </a:blip>
          <a:stretch>
            <a:fillRect/>
          </a:stretch>
        </p:blipFill>
        <p:spPr>
          <a:xfrm>
            <a:off x="601674" y="3436953"/>
            <a:ext cx="5654649" cy="5594058"/>
          </a:xfrm>
          <a:prstGeom prst="rect">
            <a:avLst/>
          </a:prstGeom>
        </p:spPr>
      </p:pic>
    </p:spTree>
    <p:extLst>
      <p:ext uri="{BB962C8B-B14F-4D97-AF65-F5344CB8AC3E}">
        <p14:creationId xmlns:p14="http://schemas.microsoft.com/office/powerpoint/2010/main" val="260708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5478423"/>
          </a:xfrm>
          <a:prstGeom prst="rect">
            <a:avLst/>
          </a:prstGeom>
          <a:noFill/>
        </p:spPr>
        <p:txBody>
          <a:bodyPr wrap="square" rtlCol="0">
            <a:spAutoFit/>
          </a:bodyPr>
          <a:lstStyle/>
          <a:p>
            <a:r>
              <a:rPr lang="en-AU" b="1" dirty="0">
                <a:latin typeface="Avenir Next" panose="020B0503020202020204" pitchFamily="34" charset="0"/>
              </a:rPr>
              <a:t>Activity 3C continued:</a:t>
            </a:r>
          </a:p>
          <a:p>
            <a:endParaRPr lang="en-AU" b="1" dirty="0">
              <a:latin typeface="Avenir Next" panose="020B0503020202020204" pitchFamily="34" charset="0"/>
            </a:endParaRPr>
          </a:p>
          <a:p>
            <a:r>
              <a:rPr lang="en-AU" dirty="0">
                <a:latin typeface="Avenir Next" panose="020B0503020202020204" pitchFamily="34" charset="0"/>
              </a:rPr>
              <a:t>Answer these questions about the satellite image:</a:t>
            </a:r>
          </a:p>
          <a:p>
            <a:r>
              <a:rPr lang="en-AU" dirty="0">
                <a:latin typeface="Avenir Next" panose="020B0503020202020204" pitchFamily="34" charset="0"/>
              </a:rPr>
              <a:t> </a:t>
            </a:r>
          </a:p>
          <a:p>
            <a:pPr marL="285750" indent="-285750">
              <a:buFont typeface="Arial" panose="020B0604020202020204" pitchFamily="34" charset="0"/>
              <a:buChar char="•"/>
            </a:pPr>
            <a:r>
              <a:rPr lang="en-AU" dirty="0">
                <a:latin typeface="Avenir Next" panose="020B0503020202020204" pitchFamily="34" charset="0"/>
              </a:rPr>
              <a:t>List any observations you make from comparing the images. Zoom out and look at the region surrounding the farm. Consider new structures, irrigation, land use around structures, distance from towns, size of farm.</a:t>
            </a:r>
          </a:p>
          <a:p>
            <a:endParaRPr lang="en-AU" dirty="0">
              <a:latin typeface="Avenir Next" panose="020B0503020202020204" pitchFamily="34" charset="0"/>
            </a:endParaRPr>
          </a:p>
          <a:p>
            <a:endParaRPr lang="en-AU" dirty="0">
              <a:latin typeface="Avenir Next" panose="020B0503020202020204" pitchFamily="34" charset="0"/>
            </a:endParaRP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Look at the following link of the new glasshouse featured in the video. Read through the website and list the technology used within the glasshouse to control growth conditions. https://</a:t>
            </a:r>
            <a:r>
              <a:rPr lang="en-AU" dirty="0" err="1">
                <a:latin typeface="Avenir Next" panose="020B0503020202020204" pitchFamily="34" charset="0"/>
              </a:rPr>
              <a:t>familyfreshfarms.com.au</a:t>
            </a:r>
            <a:r>
              <a:rPr lang="en-AU" dirty="0">
                <a:latin typeface="Avenir Next" panose="020B0503020202020204" pitchFamily="34" charset="0"/>
              </a:rPr>
              <a:t>/the-glasshouse/ </a:t>
            </a:r>
          </a:p>
          <a:p>
            <a:endParaRPr lang="en-AU" dirty="0">
              <a:latin typeface="Avenir Next" panose="020B0503020202020204" pitchFamily="34" charset="0"/>
            </a:endParaRPr>
          </a:p>
          <a:p>
            <a:endParaRPr lang="en-AU" dirty="0">
              <a:latin typeface="Avenir Next" panose="020B0503020202020204" pitchFamily="34" charset="0"/>
            </a:endParaRP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Choose one of these features and explain how it controls the growing condition.</a:t>
            </a:r>
          </a:p>
          <a:p>
            <a:endParaRPr lang="en-AU" dirty="0">
              <a:latin typeface="Avenir Next" panose="020B0503020202020204" pitchFamily="34" charset="0"/>
            </a:endParaRPr>
          </a:p>
          <a:p>
            <a:endParaRPr lang="en-AU" dirty="0">
              <a:latin typeface="Avenir Next" panose="020B0503020202020204" pitchFamily="34" charset="0"/>
            </a:endParaRP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Can you work out from the image gallery where the new glasshouse is located on the farm? https://</a:t>
            </a:r>
            <a:r>
              <a:rPr lang="en-AU" dirty="0" err="1">
                <a:latin typeface="Avenir Next" panose="020B0503020202020204" pitchFamily="34" charset="0"/>
              </a:rPr>
              <a:t>familyfreshfarms.com.au</a:t>
            </a:r>
            <a:r>
              <a:rPr lang="en-AU" dirty="0">
                <a:latin typeface="Avenir Next" panose="020B0503020202020204" pitchFamily="34" charset="0"/>
              </a:rPr>
              <a:t>/gallery/ </a:t>
            </a: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picture containing indoor, berry, fruit, arranged&#10;&#10;Description automatically generated">
            <a:extLst>
              <a:ext uri="{FF2B5EF4-FFF2-40B4-BE49-F238E27FC236}">
                <a16:creationId xmlns:a16="http://schemas.microsoft.com/office/drawing/2014/main" id="{390E43BA-75DE-D84A-AC6D-CE17597A3C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185088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877095"/>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3139321"/>
          </a:xfrm>
          <a:prstGeom prst="rect">
            <a:avLst/>
          </a:prstGeom>
          <a:noFill/>
        </p:spPr>
        <p:txBody>
          <a:bodyPr wrap="square" rtlCol="0">
            <a:spAutoFit/>
          </a:bodyPr>
          <a:lstStyle/>
          <a:p>
            <a:r>
              <a:rPr lang="en-US" b="1" dirty="0">
                <a:latin typeface="Avenir Next" panose="020B0503020202020204" pitchFamily="34" charset="0"/>
              </a:rPr>
              <a:t>Activity 4A</a:t>
            </a:r>
          </a:p>
          <a:p>
            <a:endParaRPr lang="en-US" dirty="0">
              <a:latin typeface="Avenir Next" panose="020B0503020202020204" pitchFamily="34" charset="0"/>
            </a:endParaRPr>
          </a:p>
          <a:p>
            <a:r>
              <a:rPr lang="en-US" dirty="0">
                <a:latin typeface="Avenir Next" panose="020B0503020202020204" pitchFamily="34" charset="0"/>
              </a:rPr>
              <a:t>1. Watch the 2 videos about drones. Both videos show how drones are being used in agriculture to improve farming efficiency.</a:t>
            </a:r>
          </a:p>
          <a:p>
            <a:r>
              <a:rPr lang="en-US" dirty="0">
                <a:latin typeface="Avenir Next" panose="020B0503020202020204" pitchFamily="34" charset="0"/>
              </a:rPr>
              <a:t> </a:t>
            </a:r>
          </a:p>
          <a:p>
            <a:r>
              <a:rPr lang="en-US" dirty="0">
                <a:latin typeface="Avenir Next" panose="020B0503020202020204" pitchFamily="34" charset="0"/>
              </a:rPr>
              <a:t>2. Fill in the benefits within the appropriate part of the Venn diagram. If you can think of additional impacts not mentioned on the video, then you should add these as well. </a:t>
            </a:r>
          </a:p>
          <a:p>
            <a:endParaRPr lang="en-US" dirty="0">
              <a:latin typeface="Avenir Next" panose="020B0503020202020204" pitchFamily="34" charset="0"/>
            </a:endParaRPr>
          </a:p>
          <a:p>
            <a:pPr marL="285750" indent="-285750">
              <a:buFont typeface="Arial" panose="020B0604020202020204" pitchFamily="34" charset="0"/>
              <a:buChar char="•"/>
            </a:pPr>
            <a:r>
              <a:rPr lang="en-US" sz="1200" dirty="0">
                <a:latin typeface="Avenir Next" panose="020B0503020202020204" pitchFamily="34" charset="0"/>
              </a:rPr>
              <a:t>Social Impacts – Try and look at how people are impacted by the drone’s use. </a:t>
            </a:r>
          </a:p>
          <a:p>
            <a:pPr marL="285750" indent="-285750">
              <a:buFont typeface="Arial" panose="020B0604020202020204" pitchFamily="34" charset="0"/>
              <a:buChar char="•"/>
            </a:pPr>
            <a:r>
              <a:rPr lang="en-US" sz="1200" dirty="0">
                <a:latin typeface="Avenir Next" panose="020B0503020202020204" pitchFamily="34" charset="0"/>
              </a:rPr>
              <a:t>Economic Impacts – Listen out for how this may impact the amount of money either spent or made on the use of the drones.</a:t>
            </a:r>
          </a:p>
          <a:p>
            <a:pPr marL="285750" indent="-285750">
              <a:buFont typeface="Arial" panose="020B0604020202020204" pitchFamily="34" charset="0"/>
              <a:buChar char="•"/>
            </a:pPr>
            <a:r>
              <a:rPr lang="en-US" sz="1200" dirty="0">
                <a:latin typeface="Avenir Next" panose="020B0503020202020204" pitchFamily="34" charset="0"/>
              </a:rPr>
              <a:t>Environmental Impacts – How do you think the environment of the farmland as well as the surrounding area was impacted? This could be both positive and negative. </a:t>
            </a:r>
          </a:p>
        </p:txBody>
      </p:sp>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rgbClr val="4E8F00"/>
                </a:solidFill>
              </a:rPr>
              <a:t>LESSON 4</a:t>
            </a:r>
          </a:p>
        </p:txBody>
      </p:sp>
      <p:sp>
        <p:nvSpPr>
          <p:cNvPr id="11" name="Oval 10">
            <a:extLst>
              <a:ext uri="{FF2B5EF4-FFF2-40B4-BE49-F238E27FC236}">
                <a16:creationId xmlns:a16="http://schemas.microsoft.com/office/drawing/2014/main" id="{2874ED75-DA12-DB49-ABFC-433B45E30D94}"/>
              </a:ext>
            </a:extLst>
          </p:cNvPr>
          <p:cNvSpPr/>
          <p:nvPr/>
        </p:nvSpPr>
        <p:spPr>
          <a:xfrm>
            <a:off x="850794" y="4569669"/>
            <a:ext cx="3016751" cy="3138786"/>
          </a:xfrm>
          <a:prstGeom prst="ellipse">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6001BCD0-1BCA-9948-B951-8E29D079FF83}"/>
              </a:ext>
            </a:extLst>
          </p:cNvPr>
          <p:cNvSpPr/>
          <p:nvPr/>
        </p:nvSpPr>
        <p:spPr>
          <a:xfrm>
            <a:off x="1930749" y="6286233"/>
            <a:ext cx="2996501" cy="3047127"/>
          </a:xfrm>
          <a:prstGeom prst="ellipse">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24088CDC-AD17-1848-822F-5BA68FF637B3}"/>
              </a:ext>
            </a:extLst>
          </p:cNvPr>
          <p:cNvSpPr/>
          <p:nvPr/>
        </p:nvSpPr>
        <p:spPr>
          <a:xfrm>
            <a:off x="3021361" y="4575327"/>
            <a:ext cx="2985844" cy="3139320"/>
          </a:xfrm>
          <a:prstGeom prst="ellipse">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5" name="Picture 14" descr="A group of tomatoes&#10;&#10;Description automatically generated with low confidence">
            <a:extLst>
              <a:ext uri="{FF2B5EF4-FFF2-40B4-BE49-F238E27FC236}">
                <a16:creationId xmlns:a16="http://schemas.microsoft.com/office/drawing/2014/main" id="{F9147DFC-4E9C-4B4E-A5F8-B9FC394E7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2810" y="8917757"/>
            <a:ext cx="2014416" cy="895296"/>
          </a:xfrm>
          <a:prstGeom prst="rect">
            <a:avLst/>
          </a:prstGeom>
        </p:spPr>
      </p:pic>
    </p:spTree>
    <p:extLst>
      <p:ext uri="{BB962C8B-B14F-4D97-AF65-F5344CB8AC3E}">
        <p14:creationId xmlns:p14="http://schemas.microsoft.com/office/powerpoint/2010/main" val="365894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4616648"/>
          </a:xfrm>
          <a:prstGeom prst="rect">
            <a:avLst/>
          </a:prstGeom>
          <a:noFill/>
        </p:spPr>
        <p:txBody>
          <a:bodyPr wrap="square" rtlCol="0">
            <a:spAutoFit/>
          </a:bodyPr>
          <a:lstStyle/>
          <a:p>
            <a:r>
              <a:rPr lang="en-AU" b="1" dirty="0">
                <a:latin typeface="Avenir Next" panose="020B0503020202020204" pitchFamily="34" charset="0"/>
              </a:rPr>
              <a:t>Activity 4B</a:t>
            </a:r>
          </a:p>
          <a:p>
            <a:endParaRPr lang="en-AU" b="1" dirty="0">
              <a:latin typeface="Avenir Next" panose="020B0503020202020204" pitchFamily="34" charset="0"/>
            </a:endParaRPr>
          </a:p>
          <a:p>
            <a:pPr marL="342900" indent="-342900">
              <a:buAutoNum type="arabicPeriod"/>
            </a:pPr>
            <a:r>
              <a:rPr lang="en-AU" dirty="0">
                <a:latin typeface="Avenir Next" panose="020B0503020202020204" pitchFamily="34" charset="0"/>
              </a:rPr>
              <a:t>Read the article and watch the video about modern approaches to hydroponics in an urban environment</a:t>
            </a:r>
          </a:p>
          <a:p>
            <a:endParaRPr lang="en-AU" dirty="0">
              <a:latin typeface="Avenir Next" panose="020B0503020202020204" pitchFamily="34" charset="0"/>
            </a:endParaRPr>
          </a:p>
          <a:p>
            <a:r>
              <a:rPr lang="en-AU" dirty="0">
                <a:latin typeface="Avenir Next" panose="020B0503020202020204" pitchFamily="34" charset="0"/>
              </a:rPr>
              <a:t>2. Answer the following questions based on the article. </a:t>
            </a:r>
            <a:br>
              <a:rPr lang="en-AU" dirty="0">
                <a:latin typeface="Avenir Next" panose="020B0503020202020204" pitchFamily="34" charset="0"/>
              </a:rPr>
            </a:br>
            <a:endParaRPr lang="en-AU" dirty="0">
              <a:latin typeface="Avenir Next" panose="020B0503020202020204" pitchFamily="34" charset="0"/>
            </a:endParaRPr>
          </a:p>
          <a:p>
            <a:pPr marL="342900" lvl="1" indent="-342900">
              <a:buFont typeface="+mj-lt"/>
              <a:buAutoNum type="alphaLcParenR"/>
            </a:pPr>
            <a:r>
              <a:rPr lang="en-AU" dirty="0">
                <a:latin typeface="Avenir Next" panose="020B0503020202020204" pitchFamily="34" charset="0"/>
              </a:rPr>
              <a:t>What was the land used for previously and what benefits does this bring by changing its use?</a:t>
            </a:r>
          </a:p>
          <a:p>
            <a:pPr marL="342900" lvl="1" indent="-342900">
              <a:buFont typeface="+mj-lt"/>
              <a:buAutoNum type="alphaLcParenR"/>
            </a:pPr>
            <a:r>
              <a:rPr lang="en-AU" dirty="0">
                <a:latin typeface="Avenir Next" panose="020B0503020202020204" pitchFamily="34" charset="0"/>
              </a:rPr>
              <a:t>What was a key goal of the founding members of Thomas and Myers? Why did they see a need to set </a:t>
            </a:r>
          </a:p>
          <a:p>
            <a:pPr marL="342900" lvl="1" indent="-342900">
              <a:buFont typeface="+mj-lt"/>
              <a:buAutoNum type="alphaLcParenR"/>
            </a:pPr>
            <a:r>
              <a:rPr lang="en-AU" dirty="0">
                <a:latin typeface="Avenir Next" panose="020B0503020202020204" pitchFamily="34" charset="0"/>
              </a:rPr>
              <a:t>up this enterprise?</a:t>
            </a:r>
          </a:p>
          <a:p>
            <a:pPr marL="342900" lvl="1" indent="-342900">
              <a:buFont typeface="+mj-lt"/>
              <a:buAutoNum type="alphaLcParenR"/>
            </a:pPr>
            <a:r>
              <a:rPr lang="en-AU" dirty="0">
                <a:latin typeface="Avenir Next" panose="020B0503020202020204" pitchFamily="34" charset="0"/>
              </a:rPr>
              <a:t> What part of the system is highlighting as a high economic cost?</a:t>
            </a:r>
          </a:p>
          <a:p>
            <a:pPr marL="342900" lvl="1" indent="-342900">
              <a:buFont typeface="+mj-lt"/>
              <a:buAutoNum type="alphaLcParenR"/>
            </a:pPr>
            <a:r>
              <a:rPr lang="en-AU" dirty="0">
                <a:latin typeface="Avenir Next" panose="020B0503020202020204" pitchFamily="34" charset="0"/>
              </a:rPr>
              <a:t>Why might some environmentalists have an issue with the project?</a:t>
            </a:r>
          </a:p>
          <a:p>
            <a:pPr marL="342900" lvl="1" indent="-342900">
              <a:buFont typeface="+mj-lt"/>
              <a:buAutoNum type="alphaLcParenR"/>
            </a:pPr>
            <a:r>
              <a:rPr lang="en-AU" dirty="0">
                <a:latin typeface="Avenir Next" panose="020B0503020202020204" pitchFamily="34" charset="0"/>
              </a:rPr>
              <a:t>What environmental benefits does is mention as part of the “sustainable approach”?</a:t>
            </a:r>
          </a:p>
          <a:p>
            <a:pPr marL="342900" lvl="1" indent="-342900">
              <a:buFont typeface="+mj-lt"/>
              <a:buAutoNum type="alphaLcParenR"/>
            </a:pPr>
            <a:r>
              <a:rPr lang="en-AU" dirty="0">
                <a:latin typeface="Avenir Next" panose="020B0503020202020204" pitchFamily="34" charset="0"/>
              </a:rPr>
              <a:t>What are the social impacts of the project within the local community?</a:t>
            </a:r>
          </a:p>
          <a:p>
            <a:pPr marL="342900" lvl="1" indent="-342900">
              <a:buFont typeface="+mj-lt"/>
              <a:buAutoNum type="alphaLcParenR"/>
            </a:pPr>
            <a:r>
              <a:rPr lang="en-AU" dirty="0">
                <a:latin typeface="Avenir Next" panose="020B0503020202020204" pitchFamily="34" charset="0"/>
              </a:rPr>
              <a:t>In the first photo of the article there is a picture of the vertical garden with the salad plants stacked on top of each other. What is a benefit of doing this?</a:t>
            </a: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picture containing indoor, berry, fruit, arranged&#10;&#10;Description automatically generated">
            <a:extLst>
              <a:ext uri="{FF2B5EF4-FFF2-40B4-BE49-F238E27FC236}">
                <a16:creationId xmlns:a16="http://schemas.microsoft.com/office/drawing/2014/main" id="{8465A40A-E4D8-A04C-9BA1-FA820BE576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6965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8" y="1034980"/>
            <a:ext cx="6249135" cy="1384995"/>
          </a:xfrm>
          <a:prstGeom prst="rect">
            <a:avLst/>
          </a:prstGeom>
          <a:noFill/>
        </p:spPr>
        <p:txBody>
          <a:bodyPr wrap="square" rtlCol="0">
            <a:spAutoFit/>
          </a:bodyPr>
          <a:lstStyle/>
          <a:p>
            <a:r>
              <a:rPr lang="en-AU" b="1" dirty="0">
                <a:latin typeface="Avenir Next" panose="020B0503020202020204" pitchFamily="34" charset="0"/>
              </a:rPr>
              <a:t>Activity 4C</a:t>
            </a:r>
          </a:p>
          <a:p>
            <a:endParaRPr lang="en-AU" b="1" dirty="0">
              <a:latin typeface="Avenir Next" panose="020B0503020202020204" pitchFamily="34" charset="0"/>
            </a:endParaRPr>
          </a:p>
          <a:p>
            <a:r>
              <a:rPr lang="en-AU" dirty="0">
                <a:latin typeface="Avenir Next" panose="020B0503020202020204" pitchFamily="34" charset="0"/>
              </a:rPr>
              <a:t>1. Using the information you collect, write a 500-word report that discusses your chosen problem. You should include the positive and negative aspects when presenting your ideas.</a:t>
            </a:r>
            <a:br>
              <a:rPr lang="en-AU" dirty="0">
                <a:latin typeface="Avenir Next" panose="020B0503020202020204" pitchFamily="34" charset="0"/>
              </a:rPr>
            </a:br>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descr="A group of tomatoes&#10;&#10;Description automatically generated with low confidence">
            <a:extLst>
              <a:ext uri="{FF2B5EF4-FFF2-40B4-BE49-F238E27FC236}">
                <a16:creationId xmlns:a16="http://schemas.microsoft.com/office/drawing/2014/main" id="{5D1EE107-07C8-CF4A-B78B-BC046BFAC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graphicFrame>
        <p:nvGraphicFramePr>
          <p:cNvPr id="2" name="Table 1">
            <a:extLst>
              <a:ext uri="{FF2B5EF4-FFF2-40B4-BE49-F238E27FC236}">
                <a16:creationId xmlns:a16="http://schemas.microsoft.com/office/drawing/2014/main" id="{BA5DE93E-7A85-E84A-80A7-835F613014CF}"/>
              </a:ext>
            </a:extLst>
          </p:cNvPr>
          <p:cNvGraphicFramePr>
            <a:graphicFrameLocks noGrp="1"/>
          </p:cNvGraphicFramePr>
          <p:nvPr>
            <p:extLst>
              <p:ext uri="{D42A27DB-BD31-4B8C-83A1-F6EECF244321}">
                <p14:modId xmlns:p14="http://schemas.microsoft.com/office/powerpoint/2010/main" val="3120496336"/>
              </p:ext>
            </p:extLst>
          </p:nvPr>
        </p:nvGraphicFramePr>
        <p:xfrm>
          <a:off x="357656" y="2396831"/>
          <a:ext cx="6099705" cy="3227783"/>
        </p:xfrm>
        <a:graphic>
          <a:graphicData uri="http://schemas.openxmlformats.org/drawingml/2006/table">
            <a:tbl>
              <a:tblPr firstRow="1" firstCol="1" bandRow="1">
                <a:tableStyleId>{0C96664F-B724-4A04-95A9-84BDF5990D48}</a:tableStyleId>
              </a:tblPr>
              <a:tblGrid>
                <a:gridCol w="3818418">
                  <a:extLst>
                    <a:ext uri="{9D8B030D-6E8A-4147-A177-3AD203B41FA5}">
                      <a16:colId xmlns:a16="http://schemas.microsoft.com/office/drawing/2014/main" val="1726220905"/>
                    </a:ext>
                  </a:extLst>
                </a:gridCol>
                <a:gridCol w="2281287">
                  <a:extLst>
                    <a:ext uri="{9D8B030D-6E8A-4147-A177-3AD203B41FA5}">
                      <a16:colId xmlns:a16="http://schemas.microsoft.com/office/drawing/2014/main" val="395724357"/>
                    </a:ext>
                  </a:extLst>
                </a:gridCol>
              </a:tblGrid>
              <a:tr h="300956">
                <a:tc>
                  <a:txBody>
                    <a:bodyPr/>
                    <a:lstStyle/>
                    <a:p>
                      <a:pPr>
                        <a:lnSpc>
                          <a:spcPct val="107000"/>
                        </a:lnSpc>
                        <a:spcAft>
                          <a:spcPts val="800"/>
                        </a:spcAft>
                        <a:tabLst>
                          <a:tab pos="2834640" algn="l"/>
                        </a:tabLst>
                      </a:pPr>
                      <a:r>
                        <a:rPr lang="en-AU" sz="1200" b="1" dirty="0">
                          <a:effectLst/>
                          <a:latin typeface="Avenir Next" panose="020B0503020202020204" pitchFamily="34" charset="0"/>
                        </a:rPr>
                        <a:t>Problems Facing Australia</a:t>
                      </a:r>
                      <a:endParaRPr lang="en-AU" sz="12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b="1" dirty="0">
                          <a:effectLst/>
                          <a:latin typeface="Avenir Next" panose="020B0503020202020204" pitchFamily="34" charset="0"/>
                        </a:rPr>
                        <a:t>Possible Solutions</a:t>
                      </a:r>
                      <a:endParaRPr lang="en-AU" sz="12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3043792426"/>
                  </a:ext>
                </a:extLst>
              </a:tr>
              <a:tr h="561746">
                <a:tc>
                  <a:txBody>
                    <a:bodyPr/>
                    <a:lstStyle/>
                    <a:p>
                      <a:pPr>
                        <a:lnSpc>
                          <a:spcPct val="107000"/>
                        </a:lnSpc>
                        <a:spcAft>
                          <a:spcPts val="800"/>
                        </a:spcAft>
                        <a:tabLst>
                          <a:tab pos="2834640" algn="l"/>
                        </a:tabLst>
                      </a:pPr>
                      <a:r>
                        <a:rPr lang="en-AU" sz="1200">
                          <a:effectLst/>
                          <a:latin typeface="Avenir Next" panose="020B0503020202020204" pitchFamily="34" charset="0"/>
                        </a:rPr>
                        <a:t>Climate Change causing extreme weather events making crop growth difficult, (droughts, flooding, cyclones, bushfires)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Drone use on farms</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568253539"/>
                  </a:ext>
                </a:extLst>
              </a:tr>
              <a:tr h="393166">
                <a:tc>
                  <a:txBody>
                    <a:bodyPr/>
                    <a:lstStyle/>
                    <a:p>
                      <a:pPr>
                        <a:lnSpc>
                          <a:spcPct val="107000"/>
                        </a:lnSpc>
                        <a:spcAft>
                          <a:spcPts val="800"/>
                        </a:spcAft>
                        <a:tabLst>
                          <a:tab pos="2834640" algn="l"/>
                        </a:tabLst>
                      </a:pPr>
                      <a:r>
                        <a:rPr lang="en-AU" sz="1200">
                          <a:effectLst/>
                          <a:latin typeface="Avenir Next" panose="020B0503020202020204" pitchFamily="34" charset="0"/>
                        </a:rPr>
                        <a:t>Population Growth leading to a shortage of  food.</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a:effectLst/>
                          <a:latin typeface="Avenir Next" panose="020B0503020202020204" pitchFamily="34" charset="0"/>
                        </a:rPr>
                        <a:t>Hydroponics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598887012"/>
                  </a:ext>
                </a:extLst>
              </a:tr>
              <a:tr h="485942">
                <a:tc>
                  <a:txBody>
                    <a:bodyPr/>
                    <a:lstStyle/>
                    <a:p>
                      <a:pPr>
                        <a:lnSpc>
                          <a:spcPct val="107000"/>
                        </a:lnSpc>
                        <a:spcAft>
                          <a:spcPts val="800"/>
                        </a:spcAft>
                        <a:tabLst>
                          <a:tab pos="2834640" algn="l"/>
                        </a:tabLst>
                      </a:pPr>
                      <a:r>
                        <a:rPr lang="en-AU" sz="1200">
                          <a:effectLst/>
                          <a:latin typeface="Avenir Next" panose="020B0503020202020204" pitchFamily="34" charset="0"/>
                        </a:rPr>
                        <a:t>Land Degradation due to intense farming reducing fertility of land and crop yields.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a:effectLst/>
                          <a:latin typeface="Avenir Next" panose="020B0503020202020204" pitchFamily="34" charset="0"/>
                        </a:rPr>
                        <a:t>Organic Farming</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1235015679"/>
                  </a:ext>
                </a:extLst>
              </a:tr>
              <a:tr h="476890">
                <a:tc>
                  <a:txBody>
                    <a:bodyPr/>
                    <a:lstStyle/>
                    <a:p>
                      <a:pPr>
                        <a:lnSpc>
                          <a:spcPct val="107000"/>
                        </a:lnSpc>
                        <a:spcAft>
                          <a:spcPts val="800"/>
                        </a:spcAft>
                        <a:tabLst>
                          <a:tab pos="2834640" algn="l"/>
                        </a:tabLst>
                      </a:pPr>
                      <a:r>
                        <a:rPr lang="en-AU" sz="1200">
                          <a:effectLst/>
                          <a:latin typeface="Avenir Next" panose="020B0503020202020204" pitchFamily="34" charset="0"/>
                        </a:rPr>
                        <a:t>Cheaper Imports from other countries means demand for Australian grown crops is too low.</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a:effectLst/>
                          <a:latin typeface="Avenir Next" panose="020B0503020202020204" pitchFamily="34" charset="0"/>
                        </a:rPr>
                        <a:t>Urban Farms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1352219032"/>
                  </a:ext>
                </a:extLst>
              </a:tr>
              <a:tr h="387509">
                <a:tc>
                  <a:txBody>
                    <a:bodyPr/>
                    <a:lstStyle/>
                    <a:p>
                      <a:pPr>
                        <a:lnSpc>
                          <a:spcPct val="107000"/>
                        </a:lnSpc>
                        <a:spcAft>
                          <a:spcPts val="800"/>
                        </a:spcAft>
                        <a:tabLst>
                          <a:tab pos="2834640" algn="l"/>
                        </a:tabLst>
                      </a:pPr>
                      <a:r>
                        <a:rPr lang="en-AU" sz="1200">
                          <a:effectLst/>
                          <a:latin typeface="Avenir Next" panose="020B0503020202020204" pitchFamily="34" charset="0"/>
                        </a:rPr>
                        <a:t>Alien Invasion from pests, diseases and weeds makes farming inefficient.</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Satellite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4233602625"/>
                  </a:ext>
                </a:extLst>
              </a:tr>
              <a:tr h="592294">
                <a:tc>
                  <a:txBody>
                    <a:bodyPr/>
                    <a:lstStyle/>
                    <a:p>
                      <a:pPr>
                        <a:lnSpc>
                          <a:spcPct val="107000"/>
                        </a:lnSpc>
                        <a:spcAft>
                          <a:spcPts val="800"/>
                        </a:spcAft>
                        <a:tabLst>
                          <a:tab pos="2834640" algn="l"/>
                        </a:tabLst>
                      </a:pPr>
                      <a:r>
                        <a:rPr lang="en-AU" sz="1200">
                          <a:effectLst/>
                          <a:latin typeface="Avenir Next" panose="020B0503020202020204" pitchFamily="34" charset="0"/>
                        </a:rPr>
                        <a:t>Shortage of labour as more people move to cities to work. Farms will no longer have the workforce to produce the crops.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Robots, GM Crops</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1096" marR="61096" marT="0" marB="0" anchor="ctr"/>
                </a:tc>
                <a:extLst>
                  <a:ext uri="{0D108BD9-81ED-4DB2-BD59-A6C34878D82A}">
                    <a16:rowId xmlns:a16="http://schemas.microsoft.com/office/drawing/2014/main" val="1739196617"/>
                  </a:ext>
                </a:extLst>
              </a:tr>
            </a:tbl>
          </a:graphicData>
        </a:graphic>
      </p:graphicFrame>
      <p:sp>
        <p:nvSpPr>
          <p:cNvPr id="11" name="TextBox 10">
            <a:extLst>
              <a:ext uri="{FF2B5EF4-FFF2-40B4-BE49-F238E27FC236}">
                <a16:creationId xmlns:a16="http://schemas.microsoft.com/office/drawing/2014/main" id="{A3005DC9-65E5-0F40-911E-705E499CB992}"/>
              </a:ext>
            </a:extLst>
          </p:cNvPr>
          <p:cNvSpPr txBox="1"/>
          <p:nvPr/>
        </p:nvSpPr>
        <p:spPr>
          <a:xfrm>
            <a:off x="357656" y="5853214"/>
            <a:ext cx="6249135" cy="1815882"/>
          </a:xfrm>
          <a:prstGeom prst="rect">
            <a:avLst/>
          </a:prstGeom>
          <a:noFill/>
        </p:spPr>
        <p:txBody>
          <a:bodyPr wrap="square" rtlCol="0">
            <a:spAutoFit/>
          </a:bodyPr>
          <a:lstStyle/>
          <a:p>
            <a:r>
              <a:rPr lang="en-AU" dirty="0">
                <a:latin typeface="Avenir Next" panose="020B0503020202020204" pitchFamily="34" charset="0"/>
              </a:rPr>
              <a:t>b) Based on your chosen problem, answer these questions:</a:t>
            </a:r>
          </a:p>
          <a:p>
            <a:endParaRPr lang="en-AU" dirty="0">
              <a:latin typeface="Avenir Next" panose="020B0503020202020204" pitchFamily="34" charset="0"/>
            </a:endParaRPr>
          </a:p>
          <a:p>
            <a:pPr marL="285750" indent="-285750">
              <a:buFont typeface="Arial" panose="020B0604020202020204" pitchFamily="34" charset="0"/>
              <a:buChar char="•"/>
            </a:pPr>
            <a:r>
              <a:rPr lang="en-AU" dirty="0">
                <a:latin typeface="Avenir Next" panose="020B0503020202020204" pitchFamily="34" charset="0"/>
              </a:rPr>
              <a:t>How do you think we should address the problem you have chosen? </a:t>
            </a:r>
          </a:p>
          <a:p>
            <a:pPr marL="285750" indent="-285750">
              <a:buFont typeface="Arial" panose="020B0604020202020204" pitchFamily="34" charset="0"/>
              <a:buChar char="•"/>
            </a:pPr>
            <a:r>
              <a:rPr lang="en-AU" dirty="0">
                <a:latin typeface="Avenir Next" panose="020B0503020202020204" pitchFamily="34" charset="0"/>
              </a:rPr>
              <a:t>How effective do you think this will be?</a:t>
            </a:r>
          </a:p>
          <a:p>
            <a:pPr marL="285750" indent="-285750">
              <a:buFont typeface="Arial" panose="020B0604020202020204" pitchFamily="34" charset="0"/>
              <a:buChar char="•"/>
            </a:pPr>
            <a:r>
              <a:rPr lang="en-AU" dirty="0">
                <a:latin typeface="Avenir Next" panose="020B0503020202020204" pitchFamily="34" charset="0"/>
              </a:rPr>
              <a:t>Advantages and disadvantages</a:t>
            </a:r>
          </a:p>
          <a:p>
            <a:pPr marL="285750" indent="-285750">
              <a:buFont typeface="Arial" panose="020B0604020202020204" pitchFamily="34" charset="0"/>
              <a:buChar char="•"/>
            </a:pPr>
            <a:r>
              <a:rPr lang="en-AU" dirty="0">
                <a:latin typeface="Avenir Next" panose="020B0503020202020204" pitchFamily="34" charset="0"/>
              </a:rPr>
              <a:t>How effective will this be in Australia</a:t>
            </a:r>
          </a:p>
          <a:p>
            <a:pPr marL="285750" indent="-285750">
              <a:buFont typeface="Arial" panose="020B0604020202020204" pitchFamily="34" charset="0"/>
              <a:buChar char="•"/>
            </a:pPr>
            <a:r>
              <a:rPr lang="en-AU" dirty="0">
                <a:latin typeface="Avenir Next" panose="020B0503020202020204" pitchFamily="34" charset="0"/>
              </a:rPr>
              <a:t>Could this be used worldwide?</a:t>
            </a:r>
          </a:p>
          <a:p>
            <a:pPr marL="285750" indent="-285750">
              <a:buFont typeface="Arial" panose="020B0604020202020204" pitchFamily="34" charset="0"/>
              <a:buChar char="•"/>
            </a:pPr>
            <a:r>
              <a:rPr lang="en-AU" dirty="0">
                <a:latin typeface="Avenir Next" panose="020B0503020202020204" pitchFamily="34" charset="0"/>
              </a:rPr>
              <a:t>Challenges faced by this.</a:t>
            </a:r>
          </a:p>
        </p:txBody>
      </p:sp>
    </p:spTree>
    <p:extLst>
      <p:ext uri="{BB962C8B-B14F-4D97-AF65-F5344CB8AC3E}">
        <p14:creationId xmlns:p14="http://schemas.microsoft.com/office/powerpoint/2010/main" val="60495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976247"/>
            <a:ext cx="6249135" cy="954107"/>
          </a:xfrm>
          <a:prstGeom prst="rect">
            <a:avLst/>
          </a:prstGeom>
          <a:noFill/>
        </p:spPr>
        <p:txBody>
          <a:bodyPr wrap="square" rtlCol="0">
            <a:spAutoFit/>
          </a:bodyPr>
          <a:lstStyle/>
          <a:p>
            <a:r>
              <a:rPr lang="en-AU" b="1" dirty="0">
                <a:latin typeface="Avenir Next" panose="020B0503020202020204" pitchFamily="34" charset="0"/>
              </a:rPr>
              <a:t>Activity 4C continued:</a:t>
            </a:r>
          </a:p>
          <a:p>
            <a:endParaRPr lang="en-AU" b="1" dirty="0">
              <a:latin typeface="Avenir Next" panose="020B0503020202020204" pitchFamily="34" charset="0"/>
            </a:endParaRPr>
          </a:p>
          <a:p>
            <a:r>
              <a:rPr lang="en-AU" dirty="0">
                <a:latin typeface="Avenir Next" panose="020B0503020202020204" pitchFamily="34" charset="0"/>
              </a:rPr>
              <a:t>c) Complete the table below by adding possible solutions. </a:t>
            </a:r>
            <a:br>
              <a:rPr lang="en-AU" dirty="0">
                <a:latin typeface="Avenir Next" panose="020B0503020202020204" pitchFamily="34" charset="0"/>
              </a:rPr>
            </a:br>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9C9144E1-539D-A044-9993-4D67F03DE9AD}"/>
              </a:ext>
            </a:extLst>
          </p:cNvPr>
          <p:cNvGraphicFramePr>
            <a:graphicFrameLocks noGrp="1"/>
          </p:cNvGraphicFramePr>
          <p:nvPr>
            <p:extLst>
              <p:ext uri="{D42A27DB-BD31-4B8C-83A1-F6EECF244321}">
                <p14:modId xmlns:p14="http://schemas.microsoft.com/office/powerpoint/2010/main" val="234685514"/>
              </p:ext>
            </p:extLst>
          </p:nvPr>
        </p:nvGraphicFramePr>
        <p:xfrm>
          <a:off x="357656" y="1930354"/>
          <a:ext cx="6142688" cy="6284913"/>
        </p:xfrm>
        <a:graphic>
          <a:graphicData uri="http://schemas.openxmlformats.org/drawingml/2006/table">
            <a:tbl>
              <a:tblPr firstRow="1" firstCol="1" bandRow="1">
                <a:tableStyleId>{0C96664F-B724-4A04-95A9-84BDF5990D48}</a:tableStyleId>
              </a:tblPr>
              <a:tblGrid>
                <a:gridCol w="3071344">
                  <a:extLst>
                    <a:ext uri="{9D8B030D-6E8A-4147-A177-3AD203B41FA5}">
                      <a16:colId xmlns:a16="http://schemas.microsoft.com/office/drawing/2014/main" val="2205855685"/>
                    </a:ext>
                  </a:extLst>
                </a:gridCol>
                <a:gridCol w="3071344">
                  <a:extLst>
                    <a:ext uri="{9D8B030D-6E8A-4147-A177-3AD203B41FA5}">
                      <a16:colId xmlns:a16="http://schemas.microsoft.com/office/drawing/2014/main" val="396772723"/>
                    </a:ext>
                  </a:extLst>
                </a:gridCol>
              </a:tblGrid>
              <a:tr h="261811">
                <a:tc>
                  <a:txBody>
                    <a:bodyPr/>
                    <a:lstStyle/>
                    <a:p>
                      <a:pPr>
                        <a:lnSpc>
                          <a:spcPct val="107000"/>
                        </a:lnSpc>
                        <a:spcAft>
                          <a:spcPts val="800"/>
                        </a:spcAft>
                        <a:tabLst>
                          <a:tab pos="2834640" algn="l"/>
                        </a:tabLst>
                      </a:pPr>
                      <a:r>
                        <a:rPr lang="en-AU" sz="1200" b="1">
                          <a:effectLst/>
                          <a:latin typeface="Avenir Next" panose="020B0503020202020204" pitchFamily="34" charset="0"/>
                        </a:rPr>
                        <a:t>Problems Facing Australia</a:t>
                      </a:r>
                      <a:endParaRPr lang="en-AU" sz="1200" b="1">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tc>
                  <a:txBody>
                    <a:bodyPr/>
                    <a:lstStyle/>
                    <a:p>
                      <a:pPr>
                        <a:lnSpc>
                          <a:spcPct val="107000"/>
                        </a:lnSpc>
                        <a:spcAft>
                          <a:spcPts val="800"/>
                        </a:spcAft>
                        <a:tabLst>
                          <a:tab pos="2834640" algn="l"/>
                        </a:tabLst>
                      </a:pPr>
                      <a:r>
                        <a:rPr lang="en-AU" sz="1200" b="1" dirty="0">
                          <a:effectLst/>
                          <a:latin typeface="Avenir Next" panose="020B0503020202020204" pitchFamily="34" charset="0"/>
                        </a:rPr>
                        <a:t>Possible Solutions</a:t>
                      </a:r>
                      <a:endParaRPr lang="en-AU" sz="1200" b="1"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363836376"/>
                  </a:ext>
                </a:extLst>
              </a:tr>
              <a:tr h="797765">
                <a:tc>
                  <a:txBody>
                    <a:bodyPr/>
                    <a:lstStyle/>
                    <a:p>
                      <a:pPr>
                        <a:lnSpc>
                          <a:spcPct val="107000"/>
                        </a:lnSpc>
                        <a:spcAft>
                          <a:spcPts val="800"/>
                        </a:spcAft>
                        <a:tabLst>
                          <a:tab pos="2834640" algn="l"/>
                        </a:tabLst>
                      </a:pPr>
                      <a:r>
                        <a:rPr lang="en-AU" sz="1200">
                          <a:effectLst/>
                          <a:latin typeface="Avenir Next" panose="020B0503020202020204" pitchFamily="34" charset="0"/>
                        </a:rPr>
                        <a:t>Climate Change causing extreme weather events making crop growth difficult, (droughts, flooding, cyclones, bushfires)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2434268945"/>
                  </a:ext>
                </a:extLst>
              </a:tr>
              <a:tr h="1106893">
                <a:tc>
                  <a:txBody>
                    <a:bodyPr/>
                    <a:lstStyle/>
                    <a:p>
                      <a:pPr>
                        <a:lnSpc>
                          <a:spcPct val="107000"/>
                        </a:lnSpc>
                        <a:spcAft>
                          <a:spcPts val="800"/>
                        </a:spcAft>
                        <a:tabLst>
                          <a:tab pos="2834640" algn="l"/>
                        </a:tabLst>
                      </a:pPr>
                      <a:r>
                        <a:rPr lang="en-AU" sz="1200" dirty="0">
                          <a:effectLst/>
                          <a:latin typeface="Avenir Next" panose="020B0503020202020204" pitchFamily="34" charset="0"/>
                        </a:rPr>
                        <a:t>Population Growth leading to a shortage of  food.</a:t>
                      </a:r>
                    </a:p>
                  </a:txBody>
                  <a:tcPr marL="60547" marR="60547"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4145131804"/>
                  </a:ext>
                </a:extLst>
              </a:tr>
              <a:tr h="1106893">
                <a:tc>
                  <a:txBody>
                    <a:bodyPr/>
                    <a:lstStyle/>
                    <a:p>
                      <a:pPr>
                        <a:lnSpc>
                          <a:spcPct val="107000"/>
                        </a:lnSpc>
                        <a:spcAft>
                          <a:spcPts val="800"/>
                        </a:spcAft>
                        <a:tabLst>
                          <a:tab pos="2834640" algn="l"/>
                        </a:tabLst>
                      </a:pPr>
                      <a:r>
                        <a:rPr lang="en-AU" sz="1200" dirty="0">
                          <a:effectLst/>
                          <a:latin typeface="Avenir Next" panose="020B0503020202020204" pitchFamily="34" charset="0"/>
                        </a:rPr>
                        <a:t>Land Degradation due to intense farming reducing fertility of land and crop yields.</a:t>
                      </a:r>
                    </a:p>
                  </a:txBody>
                  <a:tcPr marL="60547" marR="60547"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315382150"/>
                  </a:ext>
                </a:extLst>
              </a:tr>
              <a:tr h="1106893">
                <a:tc>
                  <a:txBody>
                    <a:bodyPr/>
                    <a:lstStyle/>
                    <a:p>
                      <a:pPr>
                        <a:lnSpc>
                          <a:spcPct val="107000"/>
                        </a:lnSpc>
                        <a:spcAft>
                          <a:spcPts val="800"/>
                        </a:spcAft>
                        <a:tabLst>
                          <a:tab pos="2834640" algn="l"/>
                        </a:tabLst>
                      </a:pPr>
                      <a:r>
                        <a:rPr lang="en-AU" sz="1200" dirty="0">
                          <a:effectLst/>
                          <a:latin typeface="Avenir Next" panose="020B0503020202020204" pitchFamily="34" charset="0"/>
                        </a:rPr>
                        <a:t>Cheaper Imports from other countries means demand for Australian grown crops is too low.</a:t>
                      </a:r>
                    </a:p>
                  </a:txBody>
                  <a:tcPr marL="60547" marR="60547"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890659899"/>
                  </a:ext>
                </a:extLst>
              </a:tr>
              <a:tr h="1106893">
                <a:tc>
                  <a:txBody>
                    <a:bodyPr/>
                    <a:lstStyle/>
                    <a:p>
                      <a:pPr>
                        <a:lnSpc>
                          <a:spcPct val="107000"/>
                        </a:lnSpc>
                        <a:spcAft>
                          <a:spcPts val="800"/>
                        </a:spcAft>
                        <a:tabLst>
                          <a:tab pos="2834640" algn="l"/>
                        </a:tabLst>
                      </a:pPr>
                      <a:r>
                        <a:rPr lang="en-AU" sz="1200" dirty="0">
                          <a:effectLst/>
                          <a:latin typeface="Avenir Next" panose="020B0503020202020204" pitchFamily="34" charset="0"/>
                        </a:rPr>
                        <a:t>Alien Invasion from pests, diseases and weeds makes farming inefficient.</a:t>
                      </a:r>
                    </a:p>
                  </a:txBody>
                  <a:tcPr marL="60547" marR="60547"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p>
                    <a:p>
                      <a:pPr>
                        <a:lnSpc>
                          <a:spcPct val="107000"/>
                        </a:lnSpc>
                        <a:spcAft>
                          <a:spcPts val="800"/>
                        </a:spcAft>
                        <a:tabLst>
                          <a:tab pos="2834640" algn="l"/>
                        </a:tabLs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1413412591"/>
                  </a:ext>
                </a:extLst>
              </a:tr>
              <a:tr h="797765">
                <a:tc>
                  <a:txBody>
                    <a:bodyPr/>
                    <a:lstStyle/>
                    <a:p>
                      <a:pPr>
                        <a:lnSpc>
                          <a:spcPct val="107000"/>
                        </a:lnSpc>
                        <a:spcAft>
                          <a:spcPts val="800"/>
                        </a:spcAft>
                        <a:tabLst>
                          <a:tab pos="2834640" algn="l"/>
                        </a:tabLst>
                      </a:pPr>
                      <a:r>
                        <a:rPr lang="en-AU" sz="1200">
                          <a:effectLst/>
                          <a:latin typeface="Avenir Next" panose="020B0503020202020204" pitchFamily="34" charset="0"/>
                        </a:rPr>
                        <a:t>Shortage of labour as more people move to cities to work. Farms will no longer have the workforce to produce the crops.</a:t>
                      </a:r>
                      <a:endParaRPr lang="en-AU" sz="120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tc>
                  <a:txBody>
                    <a:bodyPr/>
                    <a:lstStyle/>
                    <a:p>
                      <a:pPr>
                        <a:lnSpc>
                          <a:spcPct val="107000"/>
                        </a:lnSpc>
                        <a:spcAft>
                          <a:spcPts val="800"/>
                        </a:spcAft>
                        <a:tabLst>
                          <a:tab pos="2834640" algn="l"/>
                        </a:tabLst>
                      </a:pPr>
                      <a:r>
                        <a:rPr lang="en-AU" sz="1200" dirty="0">
                          <a:effectLst/>
                          <a:latin typeface="Avenir Next" panose="020B0503020202020204" pitchFamily="34" charset="0"/>
                        </a:rPr>
                        <a:t> </a:t>
                      </a:r>
                      <a:endParaRPr lang="en-AU" sz="1200" dirty="0">
                        <a:effectLst/>
                        <a:latin typeface="Avenir Next" panose="020B0503020202020204" pitchFamily="34" charset="0"/>
                        <a:ea typeface="Calibri" panose="020F0502020204030204" pitchFamily="34" charset="0"/>
                        <a:cs typeface="Times New Roman" panose="02020603050405020304" pitchFamily="18" charset="0"/>
                      </a:endParaRPr>
                    </a:p>
                  </a:txBody>
                  <a:tcPr marL="60547" marR="60547" marT="0" marB="0" anchor="ctr"/>
                </a:tc>
                <a:extLst>
                  <a:ext uri="{0D108BD9-81ED-4DB2-BD59-A6C34878D82A}">
                    <a16:rowId xmlns:a16="http://schemas.microsoft.com/office/drawing/2014/main" val="493682573"/>
                  </a:ext>
                </a:extLst>
              </a:tr>
            </a:tbl>
          </a:graphicData>
        </a:graphic>
      </p:graphicFrame>
      <p:pic>
        <p:nvPicPr>
          <p:cNvPr id="12" name="Picture 11" descr="A picture containing indoor, berry, fruit, arranged&#10;&#10;Description automatically generated">
            <a:extLst>
              <a:ext uri="{FF2B5EF4-FFF2-40B4-BE49-F238E27FC236}">
                <a16:creationId xmlns:a16="http://schemas.microsoft.com/office/drawing/2014/main" id="{0582BCF5-30F8-BC4E-9907-C6C904B701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297766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357656" y="964103"/>
            <a:ext cx="6249135" cy="1169551"/>
          </a:xfrm>
          <a:prstGeom prst="rect">
            <a:avLst/>
          </a:prstGeom>
          <a:noFill/>
        </p:spPr>
        <p:txBody>
          <a:bodyPr wrap="square" rtlCol="0">
            <a:spAutoFit/>
          </a:bodyPr>
          <a:lstStyle/>
          <a:p>
            <a:r>
              <a:rPr lang="en-AU" b="1" dirty="0">
                <a:latin typeface="Avenir Next" panose="020B0503020202020204" pitchFamily="34" charset="0"/>
              </a:rPr>
              <a:t>Report</a:t>
            </a:r>
          </a:p>
          <a:p>
            <a:endParaRPr lang="en-AU" b="1" dirty="0">
              <a:latin typeface="Avenir Next" panose="020B0503020202020204" pitchFamily="34" charset="0"/>
            </a:endParaRPr>
          </a:p>
          <a:p>
            <a:r>
              <a:rPr lang="en-AU" dirty="0">
                <a:latin typeface="Avenir Next" panose="020B0503020202020204" pitchFamily="34" charset="0"/>
              </a:rPr>
              <a:t>Paste your report below:</a:t>
            </a:r>
          </a:p>
          <a:p>
            <a:endParaRPr lang="en-AU" dirty="0">
              <a:latin typeface="Avenir Next" panose="020B0503020202020204" pitchFamily="34" charset="0"/>
            </a:endParaRP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group of tomatoes&#10;&#10;Description automatically generated with low confidence">
            <a:extLst>
              <a:ext uri="{FF2B5EF4-FFF2-40B4-BE49-F238E27FC236}">
                <a16:creationId xmlns:a16="http://schemas.microsoft.com/office/drawing/2014/main" id="{D0FD18C4-7D8F-484F-9B47-976B411DCC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Tree>
    <p:extLst>
      <p:ext uri="{BB962C8B-B14F-4D97-AF65-F5344CB8AC3E}">
        <p14:creationId xmlns:p14="http://schemas.microsoft.com/office/powerpoint/2010/main" val="303480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357656" y="964103"/>
            <a:ext cx="6249135" cy="1169551"/>
          </a:xfrm>
          <a:prstGeom prst="rect">
            <a:avLst/>
          </a:prstGeom>
          <a:noFill/>
        </p:spPr>
        <p:txBody>
          <a:bodyPr wrap="square" rtlCol="0">
            <a:spAutoFit/>
          </a:bodyPr>
          <a:lstStyle/>
          <a:p>
            <a:r>
              <a:rPr lang="en-AU" b="1" dirty="0">
                <a:latin typeface="Avenir Next" panose="020B0503020202020204" pitchFamily="34" charset="0"/>
              </a:rPr>
              <a:t>Report</a:t>
            </a:r>
          </a:p>
          <a:p>
            <a:endParaRPr lang="en-AU" b="1" dirty="0">
              <a:latin typeface="Avenir Next" panose="020B0503020202020204" pitchFamily="34" charset="0"/>
            </a:endParaRPr>
          </a:p>
          <a:p>
            <a:r>
              <a:rPr lang="en-AU" dirty="0">
                <a:latin typeface="Avenir Next" panose="020B0503020202020204" pitchFamily="34" charset="0"/>
              </a:rPr>
              <a:t>Paste your report below:</a:t>
            </a:r>
          </a:p>
          <a:p>
            <a:endParaRPr lang="en-AU" dirty="0">
              <a:latin typeface="Avenir Next" panose="020B0503020202020204" pitchFamily="34" charset="0"/>
            </a:endParaRP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picture containing indoor, berry, fruit, arranged&#10;&#10;Description automatically generated">
            <a:extLst>
              <a:ext uri="{FF2B5EF4-FFF2-40B4-BE49-F238E27FC236}">
                <a16:creationId xmlns:a16="http://schemas.microsoft.com/office/drawing/2014/main" id="{A890B70C-86F0-EA44-87B0-721A59ECB6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3873657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357656" y="964103"/>
            <a:ext cx="6249135" cy="5693866"/>
          </a:xfrm>
          <a:prstGeom prst="rect">
            <a:avLst/>
          </a:prstGeom>
          <a:noFill/>
        </p:spPr>
        <p:txBody>
          <a:bodyPr wrap="square" rtlCol="0">
            <a:spAutoFit/>
          </a:bodyPr>
          <a:lstStyle/>
          <a:p>
            <a:r>
              <a:rPr lang="en-AU" b="1" dirty="0">
                <a:latin typeface="Avenir Next" panose="020B0503020202020204" pitchFamily="34" charset="0"/>
              </a:rPr>
              <a:t>End of Unit - Reflection</a:t>
            </a:r>
          </a:p>
          <a:p>
            <a:endParaRPr lang="en-AU" b="1" dirty="0">
              <a:latin typeface="Avenir Next" panose="020B0503020202020204" pitchFamily="34" charset="0"/>
            </a:endParaRPr>
          </a:p>
          <a:p>
            <a:r>
              <a:rPr lang="en-AU" dirty="0">
                <a:latin typeface="Avenir Next" panose="020B0503020202020204" pitchFamily="34" charset="0"/>
              </a:rPr>
              <a:t>Congratulations on completing the lessons on horticulture in Australia. Hopefully you are more aware now of the very diverse industry that impacts so many people around Australia and the world, and can see how it is a constantly evolving industry looking to make the processes more efficient to benefit the environment, the people and the economy.</a:t>
            </a:r>
          </a:p>
          <a:p>
            <a:endParaRPr lang="en-AU" dirty="0">
              <a:latin typeface="Avenir Next" panose="020B0503020202020204" pitchFamily="34" charset="0"/>
            </a:endParaRPr>
          </a:p>
          <a:p>
            <a:r>
              <a:rPr lang="en-AU" b="1" dirty="0">
                <a:latin typeface="Avenir Next" panose="020B0503020202020204" pitchFamily="34" charset="0"/>
              </a:rPr>
              <a:t>Please place a mark on the scale below to answer the questions.</a:t>
            </a:r>
          </a:p>
          <a:p>
            <a:r>
              <a:rPr lang="en-AU" dirty="0">
                <a:latin typeface="Avenir Next" panose="020B0503020202020204" pitchFamily="34" charset="0"/>
              </a:rPr>
              <a:t> </a:t>
            </a:r>
          </a:p>
          <a:p>
            <a:r>
              <a:rPr lang="en-AU" dirty="0">
                <a:latin typeface="Avenir Next" panose="020B0503020202020204" pitchFamily="34" charset="0"/>
              </a:rPr>
              <a:t>How much did I know about protected cropping  before this unit?        </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endParaRPr lang="en-AU" dirty="0">
              <a:latin typeface="Avenir Next" panose="020B0503020202020204" pitchFamily="34" charset="0"/>
            </a:endParaRPr>
          </a:p>
          <a:p>
            <a:r>
              <a:rPr lang="en-AU" dirty="0">
                <a:latin typeface="Avenir Next" panose="020B0503020202020204" pitchFamily="34" charset="0"/>
              </a:rPr>
              <a:t>How much do I understand now?				</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endParaRPr lang="en-AU" dirty="0">
              <a:latin typeface="Avenir Next" panose="020B0503020202020204" pitchFamily="34" charset="0"/>
            </a:endParaRPr>
          </a:p>
          <a:p>
            <a:r>
              <a:rPr lang="en-AU" dirty="0">
                <a:latin typeface="Avenir Next" panose="020B0503020202020204" pitchFamily="34" charset="0"/>
              </a:rPr>
              <a:t>How important will protected cropping be to food security in the future?</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r>
              <a:rPr lang="en-AU" dirty="0">
                <a:latin typeface="Avenir Next" panose="020B0503020202020204" pitchFamily="34" charset="0"/>
              </a:rPr>
              <a:t> </a:t>
            </a:r>
          </a:p>
          <a:p>
            <a:r>
              <a:rPr lang="en-AU" dirty="0">
                <a:latin typeface="Avenir Next" panose="020B0503020202020204" pitchFamily="34" charset="0"/>
              </a:rPr>
              <a:t>Should this be protected cropping or protected horticulture?</a:t>
            </a:r>
          </a:p>
          <a:p>
            <a:endParaRPr lang="en-AU" dirty="0">
              <a:latin typeface="Avenir Next" panose="020B0503020202020204" pitchFamily="34" charset="0"/>
            </a:endParaRPr>
          </a:p>
          <a:p>
            <a:r>
              <a:rPr lang="en-AU" dirty="0">
                <a:latin typeface="Avenir Next" panose="020B0503020202020204" pitchFamily="34" charset="0"/>
              </a:rPr>
              <a:t>	                 1________________________10</a:t>
            </a:r>
          </a:p>
          <a:p>
            <a:endParaRPr lang="en-AU" dirty="0">
              <a:latin typeface="Avenir Next" panose="020B0503020202020204" pitchFamily="34" charset="0"/>
            </a:endParaRPr>
          </a:p>
        </p:txBody>
      </p:sp>
      <p:sp>
        <p:nvSpPr>
          <p:cNvPr id="7" name="Rectangle 2">
            <a:extLst>
              <a:ext uri="{FF2B5EF4-FFF2-40B4-BE49-F238E27FC236}">
                <a16:creationId xmlns:a16="http://schemas.microsoft.com/office/drawing/2014/main" id="{35421814-30B6-D547-831B-89BAD26F0FC3}"/>
              </a:ext>
            </a:extLst>
          </p:cNvPr>
          <p:cNvSpPr>
            <a:spLocks noChangeArrowheads="1"/>
          </p:cNvSpPr>
          <p:nvPr/>
        </p:nvSpPr>
        <p:spPr bwMode="auto">
          <a:xfrm>
            <a:off x="357656" y="216823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kumimoji="0" lang="en-AU" altLang="en-US" sz="10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group of tomatoes&#10;&#10;Description automatically generated with low confidence">
            <a:extLst>
              <a:ext uri="{FF2B5EF4-FFF2-40B4-BE49-F238E27FC236}">
                <a16:creationId xmlns:a16="http://schemas.microsoft.com/office/drawing/2014/main" id="{01771E30-7250-A74E-B17F-9557C3267B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Tree>
    <p:extLst>
      <p:ext uri="{BB962C8B-B14F-4D97-AF65-F5344CB8AC3E}">
        <p14:creationId xmlns:p14="http://schemas.microsoft.com/office/powerpoint/2010/main" val="211155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877095"/>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49666" y="1404490"/>
            <a:ext cx="6021472" cy="954107"/>
          </a:xfrm>
          <a:prstGeom prst="rect">
            <a:avLst/>
          </a:prstGeom>
          <a:noFill/>
        </p:spPr>
        <p:txBody>
          <a:bodyPr wrap="square" rtlCol="0">
            <a:spAutoFit/>
          </a:bodyPr>
          <a:lstStyle/>
          <a:p>
            <a:r>
              <a:rPr lang="en-US" b="1" dirty="0">
                <a:latin typeface="Avenir Next" panose="020B0503020202020204" pitchFamily="34" charset="0"/>
              </a:rPr>
              <a:t>Activity 1A</a:t>
            </a:r>
          </a:p>
          <a:p>
            <a:endParaRPr lang="en-US" dirty="0">
              <a:latin typeface="Avenir Next" panose="020B0503020202020204" pitchFamily="34" charset="0"/>
            </a:endParaRPr>
          </a:p>
          <a:p>
            <a:pPr marL="342900" indent="-342900">
              <a:buAutoNum type="arabicParenR"/>
            </a:pPr>
            <a:r>
              <a:rPr lang="en-US" dirty="0">
                <a:latin typeface="Avenir Next" panose="020B0503020202020204" pitchFamily="34" charset="0"/>
              </a:rPr>
              <a:t>Describe all the things you can see along the street to your right    </a:t>
            </a:r>
          </a:p>
          <a:p>
            <a:r>
              <a:rPr lang="en-US" dirty="0">
                <a:latin typeface="Avenir Next" panose="020B0503020202020204" pitchFamily="34" charset="0"/>
              </a:rPr>
              <a:t>      (“virtually walk” along the road).</a:t>
            </a:r>
          </a:p>
        </p:txBody>
      </p:sp>
      <p:sp>
        <p:nvSpPr>
          <p:cNvPr id="5" name="TextBox 4">
            <a:extLst>
              <a:ext uri="{FF2B5EF4-FFF2-40B4-BE49-F238E27FC236}">
                <a16:creationId xmlns:a16="http://schemas.microsoft.com/office/drawing/2014/main" id="{93A42427-5D52-E141-A441-6F579F970DAC}"/>
              </a:ext>
            </a:extLst>
          </p:cNvPr>
          <p:cNvSpPr txBox="1"/>
          <p:nvPr/>
        </p:nvSpPr>
        <p:spPr>
          <a:xfrm>
            <a:off x="783770" y="2622968"/>
            <a:ext cx="5687367" cy="4185761"/>
          </a:xfrm>
          <a:prstGeom prst="rect">
            <a:avLst/>
          </a:prstGeom>
          <a:noFill/>
        </p:spPr>
        <p:txBody>
          <a:bodyPr wrap="square" rtlCol="0">
            <a:spAutoFit/>
          </a:bodyPr>
          <a:lstStyle/>
          <a:p>
            <a:r>
              <a:rPr lang="en-US" dirty="0">
                <a:latin typeface="Avenir Next" panose="020B0503020202020204" pitchFamily="34" charset="0"/>
              </a:rPr>
              <a:t>Landscape:</a:t>
            </a: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Buildings:</a:t>
            </a: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Vegetation:</a:t>
            </a: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Number of people:</a:t>
            </a: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Equipment:</a:t>
            </a:r>
          </a:p>
          <a:p>
            <a:endParaRPr lang="en-US" dirty="0">
              <a:latin typeface="Avenir Next" panose="020B0503020202020204" pitchFamily="34" charset="0"/>
            </a:endParaRPr>
          </a:p>
          <a:p>
            <a:endParaRPr lang="en-US" dirty="0">
              <a:latin typeface="Avenir Next" panose="020B0503020202020204" pitchFamily="34" charset="0"/>
            </a:endParaRPr>
          </a:p>
          <a:p>
            <a:endParaRPr lang="en-US" dirty="0">
              <a:latin typeface="Avenir Next" panose="020B0503020202020204" pitchFamily="34" charset="0"/>
            </a:endParaRPr>
          </a:p>
        </p:txBody>
      </p:sp>
      <p:pic>
        <p:nvPicPr>
          <p:cNvPr id="10" name="Picture 9" descr="A group of tomatoes&#10;&#10;Description automatically generated with low confidence">
            <a:extLst>
              <a:ext uri="{FF2B5EF4-FFF2-40B4-BE49-F238E27FC236}">
                <a16:creationId xmlns:a16="http://schemas.microsoft.com/office/drawing/2014/main" id="{81A4AFCD-0F2F-6F4C-919A-197FAAA02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
        <p:nvSpPr>
          <p:cNvPr id="6" name="TextBox 5">
            <a:extLst>
              <a:ext uri="{FF2B5EF4-FFF2-40B4-BE49-F238E27FC236}">
                <a16:creationId xmlns:a16="http://schemas.microsoft.com/office/drawing/2014/main" id="{D4947F92-FB0E-FE42-A989-4E134F8DC2E5}"/>
              </a:ext>
            </a:extLst>
          </p:cNvPr>
          <p:cNvSpPr txBox="1"/>
          <p:nvPr/>
        </p:nvSpPr>
        <p:spPr>
          <a:xfrm>
            <a:off x="449666" y="426125"/>
            <a:ext cx="3676453" cy="369332"/>
          </a:xfrm>
          <a:prstGeom prst="rect">
            <a:avLst/>
          </a:prstGeom>
          <a:noFill/>
        </p:spPr>
        <p:txBody>
          <a:bodyPr wrap="square" rtlCol="0">
            <a:spAutoFit/>
          </a:bodyPr>
          <a:lstStyle/>
          <a:p>
            <a:r>
              <a:rPr lang="en-US" sz="1800" b="1" dirty="0">
                <a:solidFill>
                  <a:srgbClr val="4E8F00"/>
                </a:solidFill>
              </a:rPr>
              <a:t>LESSON 1</a:t>
            </a:r>
          </a:p>
        </p:txBody>
      </p:sp>
    </p:spTree>
    <p:extLst>
      <p:ext uri="{BB962C8B-B14F-4D97-AF65-F5344CB8AC3E}">
        <p14:creationId xmlns:p14="http://schemas.microsoft.com/office/powerpoint/2010/main" val="176229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29570" y="1065125"/>
            <a:ext cx="6021472" cy="2462213"/>
          </a:xfrm>
          <a:prstGeom prst="rect">
            <a:avLst/>
          </a:prstGeom>
          <a:noFill/>
        </p:spPr>
        <p:txBody>
          <a:bodyPr wrap="square" rtlCol="0">
            <a:spAutoFit/>
          </a:bodyPr>
          <a:lstStyle/>
          <a:p>
            <a:r>
              <a:rPr lang="en-US" b="1" dirty="0">
                <a:latin typeface="Avenir Next" panose="020B0503020202020204" pitchFamily="34" charset="0"/>
              </a:rPr>
              <a:t>2) Answer these questions:</a:t>
            </a:r>
          </a:p>
          <a:p>
            <a:endParaRPr lang="en-US" dirty="0">
              <a:latin typeface="Avenir Next" panose="020B0503020202020204" pitchFamily="34" charset="0"/>
            </a:endParaRPr>
          </a:p>
          <a:p>
            <a:pPr marL="342900" indent="-342900">
              <a:buAutoNum type="alphaLcParenR"/>
            </a:pPr>
            <a:r>
              <a:rPr lang="en-US" dirty="0">
                <a:latin typeface="Avenir Next" panose="020B0503020202020204" pitchFamily="34" charset="0"/>
              </a:rPr>
              <a:t>Using the scale on the map, how large do you think the greenhouses are?</a:t>
            </a:r>
          </a:p>
          <a:p>
            <a:pPr marL="342900" indent="-342900">
              <a:buAutoNum type="alphaLcParenR"/>
            </a:pP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b)    Approximately how far is the greenhouse from Adelaide?</a:t>
            </a:r>
          </a:p>
          <a:p>
            <a:endParaRPr lang="en-US" dirty="0">
              <a:latin typeface="Avenir Next" panose="020B0503020202020204" pitchFamily="34" charset="0"/>
            </a:endParaRPr>
          </a:p>
          <a:p>
            <a:endParaRPr lang="en-US" dirty="0">
              <a:latin typeface="Avenir Next" panose="020B0503020202020204" pitchFamily="34" charset="0"/>
            </a:endParaRPr>
          </a:p>
          <a:p>
            <a:pPr marL="342900" indent="-342900">
              <a:buAutoNum type="alphaLcParenR" startAt="3"/>
            </a:pPr>
            <a:r>
              <a:rPr lang="en-US" dirty="0">
                <a:latin typeface="Avenir Next" panose="020B0503020202020204" pitchFamily="34" charset="0"/>
              </a:rPr>
              <a:t>What would be some of the positives and negatives of having a </a:t>
            </a:r>
          </a:p>
          <a:p>
            <a:r>
              <a:rPr lang="en-US" dirty="0">
                <a:latin typeface="Avenir Next" panose="020B0503020202020204" pitchFamily="34" charset="0"/>
              </a:rPr>
              <a:t>        greenhouse so far away from a city?</a:t>
            </a:r>
          </a:p>
        </p:txBody>
      </p:sp>
      <p:sp>
        <p:nvSpPr>
          <p:cNvPr id="2" name="Rectangle 1">
            <a:extLst>
              <a:ext uri="{FF2B5EF4-FFF2-40B4-BE49-F238E27FC236}">
                <a16:creationId xmlns:a16="http://schemas.microsoft.com/office/drawing/2014/main" id="{2FDBE811-EB3C-4243-89D5-C850C0BB4F9A}"/>
              </a:ext>
            </a:extLst>
          </p:cNvPr>
          <p:cNvSpPr/>
          <p:nvPr/>
        </p:nvSpPr>
        <p:spPr>
          <a:xfrm>
            <a:off x="429570" y="5978769"/>
            <a:ext cx="5958668" cy="2031325"/>
          </a:xfrm>
          <a:prstGeom prst="rect">
            <a:avLst/>
          </a:prstGeom>
        </p:spPr>
        <p:txBody>
          <a:bodyPr wrap="square">
            <a:spAutoFit/>
          </a:bodyPr>
          <a:lstStyle/>
          <a:p>
            <a:r>
              <a:rPr lang="en-US" b="1" dirty="0">
                <a:latin typeface="Avenir Next" panose="020B0503020202020204" pitchFamily="34" charset="0"/>
              </a:rPr>
              <a:t>3) Read the article:</a:t>
            </a:r>
          </a:p>
          <a:p>
            <a:endParaRPr lang="en-US" dirty="0">
              <a:latin typeface="Avenir Next" panose="020B0503020202020204" pitchFamily="34" charset="0"/>
            </a:endParaRPr>
          </a:p>
          <a:p>
            <a:r>
              <a:rPr lang="en-US" dirty="0">
                <a:latin typeface="Avenir Next" panose="020B0503020202020204" pitchFamily="34" charset="0"/>
              </a:rPr>
              <a:t>a)What makes Australia an ideal location for high tech greenhouses?</a:t>
            </a: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b)Where would a lot of the Australian produce be sold?</a:t>
            </a:r>
          </a:p>
          <a:p>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c)What challenges would face farmers in this style of industry?</a:t>
            </a:r>
          </a:p>
        </p:txBody>
      </p:sp>
      <p:graphicFrame>
        <p:nvGraphicFramePr>
          <p:cNvPr id="6" name="Table 6">
            <a:extLst>
              <a:ext uri="{FF2B5EF4-FFF2-40B4-BE49-F238E27FC236}">
                <a16:creationId xmlns:a16="http://schemas.microsoft.com/office/drawing/2014/main" id="{2EDAFA96-1B62-DD4C-8A6B-030BF0AEA921}"/>
              </a:ext>
            </a:extLst>
          </p:cNvPr>
          <p:cNvGraphicFramePr>
            <a:graphicFrameLocks noGrp="1"/>
          </p:cNvGraphicFramePr>
          <p:nvPr>
            <p:extLst>
              <p:ext uri="{D42A27DB-BD31-4B8C-83A1-F6EECF244321}">
                <p14:modId xmlns:p14="http://schemas.microsoft.com/office/powerpoint/2010/main" val="725197597"/>
              </p:ext>
            </p:extLst>
          </p:nvPr>
        </p:nvGraphicFramePr>
        <p:xfrm>
          <a:off x="429570" y="3668015"/>
          <a:ext cx="5958668" cy="2170077"/>
        </p:xfrm>
        <a:graphic>
          <a:graphicData uri="http://schemas.openxmlformats.org/drawingml/2006/table">
            <a:tbl>
              <a:tblPr firstRow="1" bandRow="1">
                <a:tableStyleId>{0C96664F-B724-4A04-95A9-84BDF5990D48}</a:tableStyleId>
              </a:tblPr>
              <a:tblGrid>
                <a:gridCol w="2979334">
                  <a:extLst>
                    <a:ext uri="{9D8B030D-6E8A-4147-A177-3AD203B41FA5}">
                      <a16:colId xmlns:a16="http://schemas.microsoft.com/office/drawing/2014/main" val="3724583237"/>
                    </a:ext>
                  </a:extLst>
                </a:gridCol>
                <a:gridCol w="2979334">
                  <a:extLst>
                    <a:ext uri="{9D8B030D-6E8A-4147-A177-3AD203B41FA5}">
                      <a16:colId xmlns:a16="http://schemas.microsoft.com/office/drawing/2014/main" val="1433899763"/>
                    </a:ext>
                  </a:extLst>
                </a:gridCol>
              </a:tblGrid>
              <a:tr h="544188">
                <a:tc>
                  <a:txBody>
                    <a:bodyPr/>
                    <a:lstStyle/>
                    <a:p>
                      <a:r>
                        <a:rPr lang="en-US" sz="1600" dirty="0">
                          <a:latin typeface="DIN Alternate" panose="020B0500000000000000" pitchFamily="34" charset="77"/>
                        </a:rPr>
                        <a:t>Positives</a:t>
                      </a:r>
                    </a:p>
                  </a:txBody>
                  <a:tcPr/>
                </a:tc>
                <a:tc>
                  <a:txBody>
                    <a:bodyPr/>
                    <a:lstStyle/>
                    <a:p>
                      <a:r>
                        <a:rPr lang="en-US" sz="1600" dirty="0">
                          <a:latin typeface="DIN Alternate" panose="020B0500000000000000" pitchFamily="34" charset="77"/>
                        </a:rPr>
                        <a:t>Negatives</a:t>
                      </a:r>
                    </a:p>
                  </a:txBody>
                  <a:tcPr/>
                </a:tc>
                <a:extLst>
                  <a:ext uri="{0D108BD9-81ED-4DB2-BD59-A6C34878D82A}">
                    <a16:rowId xmlns:a16="http://schemas.microsoft.com/office/drawing/2014/main" val="4212392636"/>
                  </a:ext>
                </a:extLst>
              </a:tr>
              <a:tr h="1625889">
                <a:tc>
                  <a:txBody>
                    <a:bodyPr/>
                    <a:lstStyle/>
                    <a:p>
                      <a:endParaRPr lang="en-US" sz="1600" dirty="0">
                        <a:latin typeface="DIN Alternate" panose="020B0500000000000000" pitchFamily="34" charset="77"/>
                      </a:endParaRPr>
                    </a:p>
                  </a:txBody>
                  <a:tcPr/>
                </a:tc>
                <a:tc>
                  <a:txBody>
                    <a:bodyPr/>
                    <a:lstStyle/>
                    <a:p>
                      <a:endParaRPr lang="en-US" sz="1600" dirty="0">
                        <a:latin typeface="DIN Alternate" panose="020B0500000000000000" pitchFamily="34" charset="77"/>
                      </a:endParaRPr>
                    </a:p>
                  </a:txBody>
                  <a:tcPr/>
                </a:tc>
                <a:extLst>
                  <a:ext uri="{0D108BD9-81ED-4DB2-BD59-A6C34878D82A}">
                    <a16:rowId xmlns:a16="http://schemas.microsoft.com/office/drawing/2014/main" val="3441843031"/>
                  </a:ext>
                </a:extLst>
              </a:tr>
            </a:tbl>
          </a:graphicData>
        </a:graphic>
      </p:graphicFrame>
      <p:pic>
        <p:nvPicPr>
          <p:cNvPr id="8" name="Picture 7" descr="A picture containing indoor, berry, fruit, arranged&#10;&#10;Description automatically generated">
            <a:extLst>
              <a:ext uri="{FF2B5EF4-FFF2-40B4-BE49-F238E27FC236}">
                <a16:creationId xmlns:a16="http://schemas.microsoft.com/office/drawing/2014/main" id="{219BCA9F-411C-D444-8901-D07618008A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86091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29570" y="1065125"/>
            <a:ext cx="6021472" cy="1169551"/>
          </a:xfrm>
          <a:prstGeom prst="rect">
            <a:avLst/>
          </a:prstGeom>
          <a:noFill/>
        </p:spPr>
        <p:txBody>
          <a:bodyPr wrap="square" rtlCol="0">
            <a:spAutoFit/>
          </a:bodyPr>
          <a:lstStyle/>
          <a:p>
            <a:r>
              <a:rPr lang="en-US" b="1" dirty="0">
                <a:latin typeface="Avenir Next" panose="020B0503020202020204" pitchFamily="34" charset="0"/>
              </a:rPr>
              <a:t>Activity 1B</a:t>
            </a:r>
          </a:p>
          <a:p>
            <a:endParaRPr lang="en-US" dirty="0">
              <a:latin typeface="Avenir Next" panose="020B0503020202020204" pitchFamily="34" charset="0"/>
            </a:endParaRPr>
          </a:p>
          <a:p>
            <a:r>
              <a:rPr lang="en-US" dirty="0">
                <a:latin typeface="Avenir Next" panose="020B0503020202020204" pitchFamily="34" charset="0"/>
              </a:rPr>
              <a:t>1)  Match up the types of farming with location and produce. Use the clues to help you fill in the table from the words in the word box.</a:t>
            </a:r>
          </a:p>
          <a:p>
            <a:endParaRPr lang="en-US" dirty="0">
              <a:latin typeface="Avenir Next" panose="020B0503020202020204" pitchFamily="34" charset="0"/>
            </a:endParaRPr>
          </a:p>
        </p:txBody>
      </p:sp>
      <p:graphicFrame>
        <p:nvGraphicFramePr>
          <p:cNvPr id="5" name="Table 6">
            <a:extLst>
              <a:ext uri="{FF2B5EF4-FFF2-40B4-BE49-F238E27FC236}">
                <a16:creationId xmlns:a16="http://schemas.microsoft.com/office/drawing/2014/main" id="{F4EDFA56-26F1-FC44-B1AF-73BF34B01AFF}"/>
              </a:ext>
            </a:extLst>
          </p:cNvPr>
          <p:cNvGraphicFramePr>
            <a:graphicFrameLocks noGrp="1"/>
          </p:cNvGraphicFramePr>
          <p:nvPr>
            <p:extLst>
              <p:ext uri="{D42A27DB-BD31-4B8C-83A1-F6EECF244321}">
                <p14:modId xmlns:p14="http://schemas.microsoft.com/office/powerpoint/2010/main" val="3853159385"/>
              </p:ext>
            </p:extLst>
          </p:nvPr>
        </p:nvGraphicFramePr>
        <p:xfrm>
          <a:off x="429570" y="2234676"/>
          <a:ext cx="6021472" cy="4537913"/>
        </p:xfrm>
        <a:graphic>
          <a:graphicData uri="http://schemas.openxmlformats.org/drawingml/2006/table">
            <a:tbl>
              <a:tblPr firstRow="1" bandRow="1">
                <a:tableStyleId>{0C96664F-B724-4A04-95A9-84BDF5990D48}</a:tableStyleId>
              </a:tblPr>
              <a:tblGrid>
                <a:gridCol w="1505368">
                  <a:extLst>
                    <a:ext uri="{9D8B030D-6E8A-4147-A177-3AD203B41FA5}">
                      <a16:colId xmlns:a16="http://schemas.microsoft.com/office/drawing/2014/main" val="3631024818"/>
                    </a:ext>
                  </a:extLst>
                </a:gridCol>
                <a:gridCol w="1505368">
                  <a:extLst>
                    <a:ext uri="{9D8B030D-6E8A-4147-A177-3AD203B41FA5}">
                      <a16:colId xmlns:a16="http://schemas.microsoft.com/office/drawing/2014/main" val="2879570414"/>
                    </a:ext>
                  </a:extLst>
                </a:gridCol>
                <a:gridCol w="1505368">
                  <a:extLst>
                    <a:ext uri="{9D8B030D-6E8A-4147-A177-3AD203B41FA5}">
                      <a16:colId xmlns:a16="http://schemas.microsoft.com/office/drawing/2014/main" val="465979215"/>
                    </a:ext>
                  </a:extLst>
                </a:gridCol>
                <a:gridCol w="1505368">
                  <a:extLst>
                    <a:ext uri="{9D8B030D-6E8A-4147-A177-3AD203B41FA5}">
                      <a16:colId xmlns:a16="http://schemas.microsoft.com/office/drawing/2014/main" val="3196522781"/>
                    </a:ext>
                  </a:extLst>
                </a:gridCol>
              </a:tblGrid>
              <a:tr h="370840">
                <a:tc>
                  <a:txBody>
                    <a:bodyPr/>
                    <a:lstStyle/>
                    <a:p>
                      <a:pPr algn="ctr"/>
                      <a:r>
                        <a:rPr lang="en-US" sz="1400" b="0" dirty="0">
                          <a:solidFill>
                            <a:schemeClr val="bg1"/>
                          </a:solidFill>
                          <a:latin typeface="Avenir Next" panose="020B0503020202020204" pitchFamily="34" charset="0"/>
                        </a:rPr>
                        <a:t>Type of Food Production</a:t>
                      </a:r>
                    </a:p>
                  </a:txBody>
                  <a:tcPr>
                    <a:solidFill>
                      <a:srgbClr val="8BA903"/>
                    </a:solidFill>
                  </a:tcPr>
                </a:tc>
                <a:tc>
                  <a:txBody>
                    <a:bodyPr/>
                    <a:lstStyle/>
                    <a:p>
                      <a:pPr algn="ctr"/>
                      <a:r>
                        <a:rPr lang="en-US" sz="1400" b="0" dirty="0">
                          <a:solidFill>
                            <a:schemeClr val="bg1"/>
                          </a:solidFill>
                          <a:latin typeface="Avenir Next" panose="020B0503020202020204" pitchFamily="34" charset="0"/>
                        </a:rPr>
                        <a:t>Where</a:t>
                      </a:r>
                    </a:p>
                  </a:txBody>
                  <a:tcPr>
                    <a:solidFill>
                      <a:srgbClr val="8BA903"/>
                    </a:solidFill>
                  </a:tcPr>
                </a:tc>
                <a:tc>
                  <a:txBody>
                    <a:bodyPr/>
                    <a:lstStyle/>
                    <a:p>
                      <a:pPr algn="ctr"/>
                      <a:r>
                        <a:rPr lang="en-US" sz="1400" b="0" dirty="0">
                          <a:solidFill>
                            <a:schemeClr val="bg1"/>
                          </a:solidFill>
                          <a:latin typeface="Avenir Next" panose="020B0503020202020204" pitchFamily="34" charset="0"/>
                        </a:rPr>
                        <a:t>Produce</a:t>
                      </a:r>
                    </a:p>
                  </a:txBody>
                  <a:tcPr>
                    <a:solidFill>
                      <a:srgbClr val="8BA903"/>
                    </a:solidFill>
                  </a:tcPr>
                </a:tc>
                <a:tc>
                  <a:txBody>
                    <a:bodyPr/>
                    <a:lstStyle/>
                    <a:p>
                      <a:pPr algn="ctr"/>
                      <a:r>
                        <a:rPr lang="en-US" sz="1400" b="0" dirty="0">
                          <a:solidFill>
                            <a:schemeClr val="bg1"/>
                          </a:solidFill>
                          <a:latin typeface="Avenir Next" panose="020B0503020202020204" pitchFamily="34" charset="0"/>
                        </a:rPr>
                        <a:t>Description</a:t>
                      </a:r>
                    </a:p>
                  </a:txBody>
                  <a:tcPr>
                    <a:solidFill>
                      <a:srgbClr val="8BA903"/>
                    </a:solidFill>
                  </a:tcPr>
                </a:tc>
                <a:extLst>
                  <a:ext uri="{0D108BD9-81ED-4DB2-BD59-A6C34878D82A}">
                    <a16:rowId xmlns:a16="http://schemas.microsoft.com/office/drawing/2014/main" val="38322158"/>
                  </a:ext>
                </a:extLst>
              </a:tr>
              <a:tr h="532975">
                <a:tc>
                  <a:txBody>
                    <a:bodyPr/>
                    <a:lstStyle/>
                    <a:p>
                      <a:r>
                        <a:rPr lang="en-US" sz="1200" dirty="0">
                          <a:latin typeface="Avenir Next" panose="020B0503020202020204" pitchFamily="34" charset="0"/>
                        </a:rPr>
                        <a:t>Horticulture</a:t>
                      </a:r>
                    </a:p>
                  </a:txBody>
                  <a:tcPr/>
                </a:tc>
                <a:tc>
                  <a:txBody>
                    <a:bodyPr/>
                    <a:lstStyle/>
                    <a:p>
                      <a:r>
                        <a:rPr lang="en-US" sz="1200" dirty="0">
                          <a:latin typeface="Avenir Next" panose="020B0503020202020204" pitchFamily="34" charset="0"/>
                        </a:rPr>
                        <a:t>Australia</a:t>
                      </a:r>
                    </a:p>
                  </a:txBody>
                  <a:tcPr/>
                </a:tc>
                <a:tc>
                  <a:txBody>
                    <a:bodyPr/>
                    <a:lstStyle/>
                    <a:p>
                      <a:endParaRPr lang="en-US" sz="1200">
                        <a:latin typeface="Avenir Next" panose="020B0503020202020204" pitchFamily="34" charset="0"/>
                      </a:endParaRPr>
                    </a:p>
                  </a:txBody>
                  <a:tcPr/>
                </a:tc>
                <a:tc>
                  <a:txBody>
                    <a:bodyPr/>
                    <a:lstStyle/>
                    <a:p>
                      <a:endParaRPr lang="en-US" sz="1200">
                        <a:latin typeface="Avenir Next" panose="020B0503020202020204" pitchFamily="34" charset="0"/>
                      </a:endParaRPr>
                    </a:p>
                  </a:txBody>
                  <a:tcPr/>
                </a:tc>
                <a:extLst>
                  <a:ext uri="{0D108BD9-81ED-4DB2-BD59-A6C34878D82A}">
                    <a16:rowId xmlns:a16="http://schemas.microsoft.com/office/drawing/2014/main" val="3444507128"/>
                  </a:ext>
                </a:extLst>
              </a:tr>
              <a:tr h="612949">
                <a:tc>
                  <a:txBody>
                    <a:bodyPr/>
                    <a:lstStyle/>
                    <a:p>
                      <a:r>
                        <a:rPr lang="en-US" sz="1200" dirty="0">
                          <a:latin typeface="Avenir Next" panose="020B0503020202020204" pitchFamily="34" charset="0"/>
                        </a:rPr>
                        <a:t>Shifting Cultivation</a:t>
                      </a:r>
                    </a:p>
                  </a:txBody>
                  <a:tcPr/>
                </a:tc>
                <a:tc>
                  <a:txBody>
                    <a:bodyPr/>
                    <a:lstStyle/>
                    <a:p>
                      <a:endParaRPr lang="en-US" sz="1200" dirty="0">
                        <a:latin typeface="Avenir Next" panose="020B0503020202020204" pitchFamily="34" charset="0"/>
                      </a:endParaRPr>
                    </a:p>
                  </a:txBody>
                  <a:tcPr/>
                </a:tc>
                <a:tc>
                  <a:txBody>
                    <a:bodyPr/>
                    <a:lstStyle/>
                    <a:p>
                      <a:r>
                        <a:rPr lang="en-US" sz="1200" dirty="0">
                          <a:latin typeface="Avenir Next" panose="020B0503020202020204" pitchFamily="34" charset="0"/>
                        </a:rPr>
                        <a:t>Guava</a:t>
                      </a:r>
                    </a:p>
                  </a:txBody>
                  <a:tcPr/>
                </a:tc>
                <a:tc>
                  <a:txBody>
                    <a:bodyPr/>
                    <a:lstStyle/>
                    <a:p>
                      <a:endParaRPr lang="en-US" sz="1200">
                        <a:latin typeface="Avenir Next" panose="020B0503020202020204" pitchFamily="34" charset="0"/>
                      </a:endParaRPr>
                    </a:p>
                  </a:txBody>
                  <a:tcPr/>
                </a:tc>
                <a:extLst>
                  <a:ext uri="{0D108BD9-81ED-4DB2-BD59-A6C34878D82A}">
                    <a16:rowId xmlns:a16="http://schemas.microsoft.com/office/drawing/2014/main" val="1181730469"/>
                  </a:ext>
                </a:extLst>
              </a:tr>
              <a:tr h="576832">
                <a:tc>
                  <a:txBody>
                    <a:bodyPr/>
                    <a:lstStyle/>
                    <a:p>
                      <a:r>
                        <a:rPr lang="en-US" sz="1200" dirty="0">
                          <a:latin typeface="Avenir Next" panose="020B0503020202020204" pitchFamily="34" charset="0"/>
                        </a:rPr>
                        <a:t>Pastoral Nomadism</a:t>
                      </a:r>
                    </a:p>
                  </a:txBody>
                  <a:tcPr/>
                </a:tc>
                <a:tc>
                  <a:txBody>
                    <a:bodyPr/>
                    <a:lstStyle/>
                    <a:p>
                      <a:endParaRPr lang="en-US" sz="1200" dirty="0">
                        <a:latin typeface="Avenir Next" panose="020B0503020202020204" pitchFamily="34" charset="0"/>
                      </a:endParaRPr>
                    </a:p>
                  </a:txBody>
                  <a:tcPr/>
                </a:tc>
                <a:tc>
                  <a:txBody>
                    <a:bodyPr/>
                    <a:lstStyle/>
                    <a:p>
                      <a:endParaRPr lang="en-US" sz="1200">
                        <a:latin typeface="Avenir Next" panose="020B0503020202020204" pitchFamily="34" charset="0"/>
                      </a:endParaRPr>
                    </a:p>
                  </a:txBody>
                  <a:tcPr/>
                </a:tc>
                <a:tc>
                  <a:txBody>
                    <a:bodyPr/>
                    <a:lstStyle/>
                    <a:p>
                      <a:endParaRPr lang="en-US" sz="1200">
                        <a:latin typeface="Avenir Next" panose="020B0503020202020204" pitchFamily="34" charset="0"/>
                      </a:endParaRPr>
                    </a:p>
                  </a:txBody>
                  <a:tcPr/>
                </a:tc>
                <a:extLst>
                  <a:ext uri="{0D108BD9-81ED-4DB2-BD59-A6C34878D82A}">
                    <a16:rowId xmlns:a16="http://schemas.microsoft.com/office/drawing/2014/main" val="4070196148"/>
                  </a:ext>
                </a:extLst>
              </a:tr>
              <a:tr h="370840">
                <a:tc>
                  <a:txBody>
                    <a:bodyPr/>
                    <a:lstStyle/>
                    <a:p>
                      <a:r>
                        <a:rPr lang="en-US" sz="1200" dirty="0">
                          <a:latin typeface="Avenir Next" panose="020B0503020202020204" pitchFamily="34" charset="0"/>
                        </a:rPr>
                        <a:t>Livestock Ranching</a:t>
                      </a:r>
                    </a:p>
                  </a:txBody>
                  <a:tcPr/>
                </a:tc>
                <a:tc>
                  <a:txBody>
                    <a:bodyPr/>
                    <a:lstStyle/>
                    <a:p>
                      <a:endParaRPr lang="en-US" sz="1200" dirty="0">
                        <a:latin typeface="Avenir Next" panose="020B0503020202020204" pitchFamily="34" charset="0"/>
                      </a:endParaRPr>
                    </a:p>
                  </a:txBody>
                  <a:tcPr/>
                </a:tc>
                <a:tc>
                  <a:txBody>
                    <a:bodyPr/>
                    <a:lstStyle/>
                    <a:p>
                      <a:endParaRPr lang="en-US" sz="1200" dirty="0">
                        <a:latin typeface="Avenir Next" panose="020B0503020202020204" pitchFamily="34" charset="0"/>
                      </a:endParaRPr>
                    </a:p>
                  </a:txBody>
                  <a:tcPr/>
                </a:tc>
                <a:tc>
                  <a:txBody>
                    <a:bodyPr/>
                    <a:lstStyle/>
                    <a:p>
                      <a:r>
                        <a:rPr lang="en-US" sz="1200" dirty="0">
                          <a:latin typeface="Avenir Next" panose="020B0503020202020204" pitchFamily="34" charset="0"/>
                        </a:rPr>
                        <a:t>Cattle ranchers raise cattle over large areas of land. They are based in one location, but the animals will move around within the large space.</a:t>
                      </a:r>
                    </a:p>
                  </a:txBody>
                  <a:tcPr/>
                </a:tc>
                <a:extLst>
                  <a:ext uri="{0D108BD9-81ED-4DB2-BD59-A6C34878D82A}">
                    <a16:rowId xmlns:a16="http://schemas.microsoft.com/office/drawing/2014/main" val="1179553739"/>
                  </a:ext>
                </a:extLst>
              </a:tr>
              <a:tr h="559637">
                <a:tc>
                  <a:txBody>
                    <a:bodyPr/>
                    <a:lstStyle/>
                    <a:p>
                      <a:r>
                        <a:rPr lang="en-US" sz="1200" dirty="0">
                          <a:latin typeface="Avenir Next" panose="020B0503020202020204" pitchFamily="34" charset="0"/>
                        </a:rPr>
                        <a:t>Monoculture</a:t>
                      </a:r>
                    </a:p>
                  </a:txBody>
                  <a:tcPr/>
                </a:tc>
                <a:tc>
                  <a:txBody>
                    <a:bodyPr/>
                    <a:lstStyle/>
                    <a:p>
                      <a:endParaRPr lang="en-US" sz="1200">
                        <a:latin typeface="Avenir Next" panose="020B0503020202020204" pitchFamily="34" charset="0"/>
                      </a:endParaRPr>
                    </a:p>
                  </a:txBody>
                  <a:tcPr/>
                </a:tc>
                <a:tc>
                  <a:txBody>
                    <a:bodyPr/>
                    <a:lstStyle/>
                    <a:p>
                      <a:r>
                        <a:rPr lang="en-US" sz="1200" dirty="0">
                          <a:latin typeface="Avenir Next" panose="020B0503020202020204" pitchFamily="34" charset="0"/>
                        </a:rPr>
                        <a:t>Palms</a:t>
                      </a:r>
                    </a:p>
                  </a:txBody>
                  <a:tcPr/>
                </a:tc>
                <a:tc>
                  <a:txBody>
                    <a:bodyPr/>
                    <a:lstStyle/>
                    <a:p>
                      <a:endParaRPr lang="en-US" sz="1200" dirty="0">
                        <a:latin typeface="Avenir Next" panose="020B0503020202020204" pitchFamily="34" charset="0"/>
                      </a:endParaRPr>
                    </a:p>
                  </a:txBody>
                  <a:tcPr/>
                </a:tc>
                <a:extLst>
                  <a:ext uri="{0D108BD9-81ED-4DB2-BD59-A6C34878D82A}">
                    <a16:rowId xmlns:a16="http://schemas.microsoft.com/office/drawing/2014/main" val="389252951"/>
                  </a:ext>
                </a:extLst>
              </a:tr>
            </a:tbl>
          </a:graphicData>
        </a:graphic>
      </p:graphicFrame>
      <p:pic>
        <p:nvPicPr>
          <p:cNvPr id="8" name="Picture 7" descr="A group of tomatoes&#10;&#10;Description automatically generated with low confidence">
            <a:extLst>
              <a:ext uri="{FF2B5EF4-FFF2-40B4-BE49-F238E27FC236}">
                <a16:creationId xmlns:a16="http://schemas.microsoft.com/office/drawing/2014/main" id="{6B07FD44-98DC-8B42-B817-66D9534E2F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Tree>
    <p:extLst>
      <p:ext uri="{BB962C8B-B14F-4D97-AF65-F5344CB8AC3E}">
        <p14:creationId xmlns:p14="http://schemas.microsoft.com/office/powerpoint/2010/main" val="192500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29570" y="1065125"/>
            <a:ext cx="6021472" cy="954107"/>
          </a:xfrm>
          <a:prstGeom prst="rect">
            <a:avLst/>
          </a:prstGeom>
          <a:noFill/>
        </p:spPr>
        <p:txBody>
          <a:bodyPr wrap="square" rtlCol="0">
            <a:spAutoFit/>
          </a:bodyPr>
          <a:lstStyle/>
          <a:p>
            <a:r>
              <a:rPr lang="en-US" b="1" dirty="0">
                <a:latin typeface="Avenir Next" panose="020B0503020202020204" pitchFamily="34" charset="0"/>
              </a:rPr>
              <a:t>Activity 1C</a:t>
            </a:r>
          </a:p>
          <a:p>
            <a:endParaRPr lang="en-US" dirty="0">
              <a:latin typeface="Avenir Next" panose="020B0503020202020204" pitchFamily="34" charset="0"/>
            </a:endParaRPr>
          </a:p>
          <a:p>
            <a:r>
              <a:rPr lang="en-US" dirty="0">
                <a:latin typeface="Avenir Next" panose="020B0503020202020204" pitchFamily="34" charset="0"/>
              </a:rPr>
              <a:t>Match up 4 boxes to complete stories of 3 challenges  facing different Australia farmers .</a:t>
            </a:r>
          </a:p>
        </p:txBody>
      </p:sp>
      <p:pic>
        <p:nvPicPr>
          <p:cNvPr id="6" name="Picture 5" descr="A picture containing text, screenshot&#10;&#10;Description automatically generated">
            <a:extLst>
              <a:ext uri="{FF2B5EF4-FFF2-40B4-BE49-F238E27FC236}">
                <a16:creationId xmlns:a16="http://schemas.microsoft.com/office/drawing/2014/main" id="{FD04BD7E-1F05-E641-AF5F-F8BBE670F1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570" y="2332958"/>
            <a:ext cx="6229978" cy="3771213"/>
          </a:xfrm>
          <a:prstGeom prst="rect">
            <a:avLst/>
          </a:prstGeom>
        </p:spPr>
      </p:pic>
      <p:pic>
        <p:nvPicPr>
          <p:cNvPr id="8" name="Picture 7" descr="A picture containing indoor, berry, fruit, arranged&#10;&#10;Description automatically generated">
            <a:extLst>
              <a:ext uri="{FF2B5EF4-FFF2-40B4-BE49-F238E27FC236}">
                <a16:creationId xmlns:a16="http://schemas.microsoft.com/office/drawing/2014/main" id="{023C6849-0791-F34C-A5B8-8EEDF92E8F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140045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429570" y="1065125"/>
            <a:ext cx="6021472" cy="738664"/>
          </a:xfrm>
          <a:prstGeom prst="rect">
            <a:avLst/>
          </a:prstGeom>
          <a:noFill/>
        </p:spPr>
        <p:txBody>
          <a:bodyPr wrap="square" rtlCol="0">
            <a:spAutoFit/>
          </a:bodyPr>
          <a:lstStyle/>
          <a:p>
            <a:r>
              <a:rPr lang="en-US" b="1" dirty="0">
                <a:latin typeface="Avenir Next" panose="020B0503020202020204" pitchFamily="34" charset="0"/>
              </a:rPr>
              <a:t>Activity 1D</a:t>
            </a:r>
          </a:p>
          <a:p>
            <a:endParaRPr lang="en-US" dirty="0">
              <a:latin typeface="Avenir Next" panose="020B0503020202020204" pitchFamily="34" charset="0"/>
            </a:endParaRPr>
          </a:p>
          <a:p>
            <a:r>
              <a:rPr lang="en-US" dirty="0">
                <a:latin typeface="Avenir Next" panose="020B0503020202020204" pitchFamily="34" charset="0"/>
              </a:rPr>
              <a:t>Complete the table to show your answers.</a:t>
            </a:r>
          </a:p>
        </p:txBody>
      </p:sp>
      <p:graphicFrame>
        <p:nvGraphicFramePr>
          <p:cNvPr id="2" name="Table 4">
            <a:extLst>
              <a:ext uri="{FF2B5EF4-FFF2-40B4-BE49-F238E27FC236}">
                <a16:creationId xmlns:a16="http://schemas.microsoft.com/office/drawing/2014/main" id="{BF021419-CF5C-DB4F-B1A6-AAB4667ED796}"/>
              </a:ext>
            </a:extLst>
          </p:cNvPr>
          <p:cNvGraphicFramePr>
            <a:graphicFrameLocks noGrp="1"/>
          </p:cNvGraphicFramePr>
          <p:nvPr>
            <p:extLst>
              <p:ext uri="{D42A27DB-BD31-4B8C-83A1-F6EECF244321}">
                <p14:modId xmlns:p14="http://schemas.microsoft.com/office/powerpoint/2010/main" val="664569146"/>
              </p:ext>
            </p:extLst>
          </p:nvPr>
        </p:nvGraphicFramePr>
        <p:xfrm>
          <a:off x="543868" y="1831653"/>
          <a:ext cx="5880798" cy="3508675"/>
        </p:xfrm>
        <a:graphic>
          <a:graphicData uri="http://schemas.openxmlformats.org/drawingml/2006/table">
            <a:tbl>
              <a:tblPr firstRow="1" bandRow="1">
                <a:tableStyleId>{0C96664F-B724-4A04-95A9-84BDF5990D48}</a:tableStyleId>
              </a:tblPr>
              <a:tblGrid>
                <a:gridCol w="2940399">
                  <a:extLst>
                    <a:ext uri="{9D8B030D-6E8A-4147-A177-3AD203B41FA5}">
                      <a16:colId xmlns:a16="http://schemas.microsoft.com/office/drawing/2014/main" val="1741431289"/>
                    </a:ext>
                  </a:extLst>
                </a:gridCol>
                <a:gridCol w="2940399">
                  <a:extLst>
                    <a:ext uri="{9D8B030D-6E8A-4147-A177-3AD203B41FA5}">
                      <a16:colId xmlns:a16="http://schemas.microsoft.com/office/drawing/2014/main" val="2769769878"/>
                    </a:ext>
                  </a:extLst>
                </a:gridCol>
              </a:tblGrid>
              <a:tr h="370840">
                <a:tc>
                  <a:txBody>
                    <a:bodyPr/>
                    <a:lstStyle/>
                    <a:p>
                      <a:r>
                        <a:rPr lang="en-US" sz="1400" dirty="0">
                          <a:latin typeface="Avenir Next" panose="020B0503020202020204" pitchFamily="34" charset="0"/>
                        </a:rPr>
                        <a:t>The Problem – </a:t>
                      </a:r>
                      <a:r>
                        <a:rPr lang="en-US" sz="1400" dirty="0" err="1">
                          <a:latin typeface="Avenir Next" panose="020B0503020202020204" pitchFamily="34" charset="0"/>
                        </a:rPr>
                        <a:t>Summarise</a:t>
                      </a:r>
                      <a:endParaRPr lang="en-US" sz="1400" dirty="0">
                        <a:latin typeface="Avenir Next" panose="020B0503020202020204" pitchFamily="34" charset="0"/>
                      </a:endParaRPr>
                    </a:p>
                  </a:txBody>
                  <a:tcPr/>
                </a:tc>
                <a:tc>
                  <a:txBody>
                    <a:bodyPr/>
                    <a:lstStyle/>
                    <a:p>
                      <a:r>
                        <a:rPr lang="en-US" sz="1400" dirty="0">
                          <a:latin typeface="Avenir Next" panose="020B0503020202020204" pitchFamily="34" charset="0"/>
                        </a:rPr>
                        <a:t>Suggested Solution</a:t>
                      </a:r>
                    </a:p>
                  </a:txBody>
                  <a:tcPr/>
                </a:tc>
                <a:extLst>
                  <a:ext uri="{0D108BD9-81ED-4DB2-BD59-A6C34878D82A}">
                    <a16:rowId xmlns:a16="http://schemas.microsoft.com/office/drawing/2014/main" val="837160903"/>
                  </a:ext>
                </a:extLst>
              </a:tr>
              <a:tr h="726231">
                <a:tc>
                  <a:txBody>
                    <a:bodyPr/>
                    <a:lstStyle/>
                    <a:p>
                      <a:endParaRPr lang="en-US" sz="1400">
                        <a:latin typeface="Avenir Next" panose="020B0503020202020204" pitchFamily="34" charset="0"/>
                      </a:endParaRPr>
                    </a:p>
                  </a:txBody>
                  <a:tcPr/>
                </a:tc>
                <a:tc>
                  <a:txBody>
                    <a:bodyPr/>
                    <a:lstStyle/>
                    <a:p>
                      <a:endParaRPr lang="en-US" sz="1400" dirty="0">
                        <a:latin typeface="Avenir Next" panose="020B0503020202020204" pitchFamily="34" charset="0"/>
                      </a:endParaRPr>
                    </a:p>
                  </a:txBody>
                  <a:tcPr/>
                </a:tc>
                <a:extLst>
                  <a:ext uri="{0D108BD9-81ED-4DB2-BD59-A6C34878D82A}">
                    <a16:rowId xmlns:a16="http://schemas.microsoft.com/office/drawing/2014/main" val="3451931960"/>
                  </a:ext>
                </a:extLst>
              </a:tr>
              <a:tr h="743578">
                <a:tc>
                  <a:txBody>
                    <a:bodyPr/>
                    <a:lstStyle/>
                    <a:p>
                      <a:endParaRPr lang="en-US" sz="1400">
                        <a:latin typeface="Avenir Next" panose="020B0503020202020204" pitchFamily="34" charset="0"/>
                      </a:endParaRPr>
                    </a:p>
                  </a:txBody>
                  <a:tcPr/>
                </a:tc>
                <a:tc>
                  <a:txBody>
                    <a:bodyPr/>
                    <a:lstStyle/>
                    <a:p>
                      <a:endParaRPr lang="en-US" sz="1400">
                        <a:latin typeface="Avenir Next" panose="020B0503020202020204" pitchFamily="34" charset="0"/>
                      </a:endParaRPr>
                    </a:p>
                  </a:txBody>
                  <a:tcPr/>
                </a:tc>
                <a:extLst>
                  <a:ext uri="{0D108BD9-81ED-4DB2-BD59-A6C34878D82A}">
                    <a16:rowId xmlns:a16="http://schemas.microsoft.com/office/drawing/2014/main" val="115170734"/>
                  </a:ext>
                </a:extLst>
              </a:tr>
              <a:tr h="763675">
                <a:tc>
                  <a:txBody>
                    <a:bodyPr/>
                    <a:lstStyle/>
                    <a:p>
                      <a:endParaRPr lang="en-US" sz="1400">
                        <a:latin typeface="Avenir Next" panose="020B0503020202020204" pitchFamily="34" charset="0"/>
                      </a:endParaRPr>
                    </a:p>
                  </a:txBody>
                  <a:tcPr/>
                </a:tc>
                <a:tc>
                  <a:txBody>
                    <a:bodyPr/>
                    <a:lstStyle/>
                    <a:p>
                      <a:endParaRPr lang="en-US" sz="1400">
                        <a:latin typeface="Avenir Next" panose="020B0503020202020204" pitchFamily="34" charset="0"/>
                      </a:endParaRPr>
                    </a:p>
                  </a:txBody>
                  <a:tcPr/>
                </a:tc>
                <a:extLst>
                  <a:ext uri="{0D108BD9-81ED-4DB2-BD59-A6C34878D82A}">
                    <a16:rowId xmlns:a16="http://schemas.microsoft.com/office/drawing/2014/main" val="4269682349"/>
                  </a:ext>
                </a:extLst>
              </a:tr>
              <a:tr h="904351">
                <a:tc>
                  <a:txBody>
                    <a:bodyPr/>
                    <a:lstStyle/>
                    <a:p>
                      <a:endParaRPr lang="en-US" sz="1400" dirty="0">
                        <a:latin typeface="Avenir Next" panose="020B0503020202020204" pitchFamily="34" charset="0"/>
                      </a:endParaRPr>
                    </a:p>
                  </a:txBody>
                  <a:tcPr/>
                </a:tc>
                <a:tc>
                  <a:txBody>
                    <a:bodyPr/>
                    <a:lstStyle/>
                    <a:p>
                      <a:endParaRPr lang="en-US" sz="1400" dirty="0">
                        <a:latin typeface="Avenir Next" panose="020B0503020202020204" pitchFamily="34" charset="0"/>
                      </a:endParaRPr>
                    </a:p>
                  </a:txBody>
                  <a:tcPr/>
                </a:tc>
                <a:extLst>
                  <a:ext uri="{0D108BD9-81ED-4DB2-BD59-A6C34878D82A}">
                    <a16:rowId xmlns:a16="http://schemas.microsoft.com/office/drawing/2014/main" val="1859938564"/>
                  </a:ext>
                </a:extLst>
              </a:tr>
            </a:tbl>
          </a:graphicData>
        </a:graphic>
      </p:graphicFrame>
      <p:pic>
        <p:nvPicPr>
          <p:cNvPr id="7" name="Picture 6" descr="A group of tomatoes&#10;&#10;Description automatically generated with low confidence">
            <a:extLst>
              <a:ext uri="{FF2B5EF4-FFF2-40B4-BE49-F238E27FC236}">
                <a16:creationId xmlns:a16="http://schemas.microsoft.com/office/drawing/2014/main" id="{A4CC6A9D-E3CC-1843-BBD6-2A6D59A3F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
        <p:nvSpPr>
          <p:cNvPr id="8" name="Rectangle 7">
            <a:extLst>
              <a:ext uri="{FF2B5EF4-FFF2-40B4-BE49-F238E27FC236}">
                <a16:creationId xmlns:a16="http://schemas.microsoft.com/office/drawing/2014/main" id="{B25FCB22-85F9-8D47-B315-5CEB2BFB863D}"/>
              </a:ext>
            </a:extLst>
          </p:cNvPr>
          <p:cNvSpPr/>
          <p:nvPr/>
        </p:nvSpPr>
        <p:spPr>
          <a:xfrm>
            <a:off x="518749" y="5398906"/>
            <a:ext cx="6021472" cy="2833148"/>
          </a:xfrm>
          <a:prstGeom prst="rect">
            <a:avLst/>
          </a:prstGeom>
        </p:spPr>
        <p:txBody>
          <a:bodyPr wrap="square">
            <a:spAutoFit/>
          </a:bodyPr>
          <a:lstStyle/>
          <a:p>
            <a:pPr>
              <a:lnSpc>
                <a:spcPct val="107000"/>
              </a:lnSpc>
              <a:spcAft>
                <a:spcPts val="800"/>
              </a:spcAft>
            </a:pPr>
            <a:r>
              <a:rPr lang="en-AU" b="1" dirty="0">
                <a:latin typeface="Avenir Next" panose="020B0503020202020204" pitchFamily="34" charset="0"/>
                <a:ea typeface="Calibri" panose="020F0502020204030204" pitchFamily="34" charset="0"/>
                <a:cs typeface="Times New Roman" panose="02020603050405020304" pitchFamily="18" charset="0"/>
              </a:rPr>
              <a:t>Answer the following questions:</a:t>
            </a:r>
            <a:endParaRPr lang="en-AU" dirty="0">
              <a:latin typeface="Avenir Next" panose="020B05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AU" dirty="0">
                <a:latin typeface="Avenir Next" panose="020B0503020202020204" pitchFamily="34" charset="0"/>
                <a:ea typeface="Calibri" panose="020F0502020204030204" pitchFamily="34" charset="0"/>
                <a:cs typeface="Times New Roman" panose="02020603050405020304" pitchFamily="18" charset="0"/>
              </a:rPr>
              <a:t>Why might some farmers with a frost problem not use the helicopter method? What issues are there that might put off farmers? Try and list at least 3.</a:t>
            </a:r>
          </a:p>
          <a:p>
            <a:pPr marL="457200">
              <a:lnSpc>
                <a:spcPct val="107000"/>
              </a:lnSpc>
            </a:pPr>
            <a:r>
              <a:rPr lang="en-AU" dirty="0">
                <a:latin typeface="Avenir Next" panose="020B050302020202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itchFamily="2" charset="2"/>
              <a:buChar char=""/>
            </a:pPr>
            <a:r>
              <a:rPr lang="en-AU" dirty="0">
                <a:latin typeface="Avenir Next" panose="020B0503020202020204" pitchFamily="34" charset="0"/>
                <a:ea typeface="Calibri" panose="020F0502020204030204" pitchFamily="34" charset="0"/>
                <a:cs typeface="Times New Roman" panose="02020603050405020304" pitchFamily="18" charset="0"/>
              </a:rPr>
              <a:t>To what extent would the French method of a solar power shading covers be considered sustainable?</a:t>
            </a:r>
          </a:p>
          <a:p>
            <a:pPr marL="457200">
              <a:lnSpc>
                <a:spcPct val="107000"/>
              </a:lnSpc>
            </a:pPr>
            <a:r>
              <a:rPr lang="en-AU" dirty="0">
                <a:latin typeface="Avenir Next" panose="020B050302020202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itchFamily="2" charset="2"/>
              <a:buChar char=""/>
            </a:pPr>
            <a:r>
              <a:rPr lang="en-AU" dirty="0">
                <a:latin typeface="Avenir Next" panose="020B0503020202020204" pitchFamily="34" charset="0"/>
                <a:ea typeface="Calibri" panose="020F0502020204030204" pitchFamily="34" charset="0"/>
                <a:cs typeface="Times New Roman" panose="02020603050405020304" pitchFamily="18" charset="0"/>
              </a:rPr>
              <a:t>One article refers to wildlife friendly netting. What makes netting wildlife friendly and how do you test to see that it is? </a:t>
            </a:r>
          </a:p>
          <a:p>
            <a:pPr marL="457200">
              <a:lnSpc>
                <a:spcPct val="107000"/>
              </a:lnSpc>
              <a:spcAft>
                <a:spcPts val="800"/>
              </a:spcAft>
            </a:pPr>
            <a:r>
              <a:rPr lang="en-AU" dirty="0">
                <a:latin typeface="Avenir Next" panose="020B0503020202020204" pitchFamily="34" charset="0"/>
                <a:ea typeface="Calibri" panose="020F0502020204030204" pitchFamily="34" charset="0"/>
                <a:cs typeface="Times New Roman" panose="02020603050405020304" pitchFamily="18" charset="0"/>
              </a:rPr>
              <a:t> </a:t>
            </a:r>
            <a:endParaRPr lang="en-AU" dirty="0">
              <a:effectLst/>
              <a:latin typeface="Avenir Next"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13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3" name="Picture 2">
            <a:extLst>
              <a:ext uri="{FF2B5EF4-FFF2-40B4-BE49-F238E27FC236}">
                <a16:creationId xmlns:a16="http://schemas.microsoft.com/office/drawing/2014/main" id="{4FC88D80-B581-9C4F-A114-9D9CE02375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443566"/>
            <a:ext cx="6606791" cy="357188"/>
          </a:xfrm>
          <a:prstGeom prst="rect">
            <a:avLst/>
          </a:prstGeom>
        </p:spPr>
      </p:pic>
      <p:sp>
        <p:nvSpPr>
          <p:cNvPr id="4" name="TextBox 3">
            <a:extLst>
              <a:ext uri="{FF2B5EF4-FFF2-40B4-BE49-F238E27FC236}">
                <a16:creationId xmlns:a16="http://schemas.microsoft.com/office/drawing/2014/main" id="{47DFE910-9EA3-DA46-BDFB-F2A5F85A3C73}"/>
              </a:ext>
            </a:extLst>
          </p:cNvPr>
          <p:cNvSpPr txBox="1"/>
          <p:nvPr/>
        </p:nvSpPr>
        <p:spPr>
          <a:xfrm>
            <a:off x="251209" y="1034980"/>
            <a:ext cx="6021472" cy="5262979"/>
          </a:xfrm>
          <a:prstGeom prst="rect">
            <a:avLst/>
          </a:prstGeom>
          <a:noFill/>
        </p:spPr>
        <p:txBody>
          <a:bodyPr wrap="square" rtlCol="0">
            <a:spAutoFit/>
          </a:bodyPr>
          <a:lstStyle/>
          <a:p>
            <a:r>
              <a:rPr lang="en-US" b="1" dirty="0">
                <a:latin typeface="Avenir Next" panose="020B0503020202020204" pitchFamily="34" charset="0"/>
              </a:rPr>
              <a:t>Extension Activity</a:t>
            </a:r>
          </a:p>
          <a:p>
            <a:endParaRPr lang="en-US" dirty="0">
              <a:latin typeface="Avenir Next" panose="020B0503020202020204" pitchFamily="34" charset="0"/>
            </a:endParaRPr>
          </a:p>
          <a:p>
            <a:r>
              <a:rPr lang="en-US" dirty="0">
                <a:latin typeface="Avenir Next" panose="020B0503020202020204" pitchFamily="34" charset="0"/>
              </a:rPr>
              <a:t>Read through the word list below. Work out what the words mean. In your own words, write your definitions into the area below.</a:t>
            </a:r>
          </a:p>
          <a:p>
            <a:r>
              <a:rPr lang="en-US" dirty="0">
                <a:latin typeface="Avenir Next" panose="020B0503020202020204" pitchFamily="34" charset="0"/>
              </a:rPr>
              <a:t> </a:t>
            </a:r>
          </a:p>
          <a:p>
            <a:r>
              <a:rPr lang="en-US" dirty="0">
                <a:latin typeface="Avenir Next" panose="020B0503020202020204" pitchFamily="34" charset="0"/>
              </a:rPr>
              <a:t>Horticulture:</a:t>
            </a:r>
            <a:br>
              <a:rPr lang="en-US" dirty="0">
                <a:latin typeface="Avenir Next" panose="020B0503020202020204" pitchFamily="34" charset="0"/>
              </a:rPr>
            </a:b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Protected Cropping:</a:t>
            </a:r>
            <a:br>
              <a:rPr lang="en-US" dirty="0">
                <a:latin typeface="Avenir Next" panose="020B0503020202020204" pitchFamily="34" charset="0"/>
              </a:rPr>
            </a:b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Shifting Cultivation: </a:t>
            </a:r>
            <a:br>
              <a:rPr lang="en-US" dirty="0">
                <a:latin typeface="Avenir Next" panose="020B0503020202020204" pitchFamily="34" charset="0"/>
              </a:rPr>
            </a:b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Livestock Ranching: </a:t>
            </a:r>
            <a:br>
              <a:rPr lang="en-US" dirty="0">
                <a:latin typeface="Avenir Next" panose="020B0503020202020204" pitchFamily="34" charset="0"/>
              </a:rPr>
            </a:b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Pastoral Nomadism: </a:t>
            </a:r>
            <a:br>
              <a:rPr lang="en-US" dirty="0">
                <a:latin typeface="Avenir Next" panose="020B0503020202020204" pitchFamily="34" charset="0"/>
              </a:rPr>
            </a:b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Monoculture:</a:t>
            </a:r>
            <a:br>
              <a:rPr lang="en-US" dirty="0">
                <a:latin typeface="Avenir Next" panose="020B0503020202020204" pitchFamily="34" charset="0"/>
              </a:rPr>
            </a:br>
            <a:endParaRPr lang="en-US" dirty="0">
              <a:latin typeface="Avenir Next" panose="020B0503020202020204" pitchFamily="34" charset="0"/>
            </a:endParaRPr>
          </a:p>
          <a:p>
            <a:endParaRPr lang="en-US" dirty="0">
              <a:latin typeface="Avenir Next" panose="020B0503020202020204" pitchFamily="34" charset="0"/>
            </a:endParaRPr>
          </a:p>
          <a:p>
            <a:r>
              <a:rPr lang="en-US" dirty="0">
                <a:latin typeface="Avenir Next" panose="020B0503020202020204" pitchFamily="34" charset="0"/>
              </a:rPr>
              <a:t>Agri Tourism:</a:t>
            </a:r>
          </a:p>
        </p:txBody>
      </p:sp>
      <p:pic>
        <p:nvPicPr>
          <p:cNvPr id="9" name="Picture 8" descr="A picture containing indoor, berry, fruit, arranged&#10;&#10;Description automatically generated">
            <a:extLst>
              <a:ext uri="{FF2B5EF4-FFF2-40B4-BE49-F238E27FC236}">
                <a16:creationId xmlns:a16="http://schemas.microsoft.com/office/drawing/2014/main" id="{186AB12D-DDA0-ED44-A0E9-E4EB11612F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261" y="8656284"/>
            <a:ext cx="2560739" cy="1142337"/>
          </a:xfrm>
          <a:prstGeom prst="rect">
            <a:avLst/>
          </a:prstGeom>
        </p:spPr>
      </p:pic>
    </p:spTree>
    <p:extLst>
      <p:ext uri="{BB962C8B-B14F-4D97-AF65-F5344CB8AC3E}">
        <p14:creationId xmlns:p14="http://schemas.microsoft.com/office/powerpoint/2010/main" val="230469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8" name="Google Shape;628;p13"/>
          <p:cNvSpPr txBox="1"/>
          <p:nvPr/>
        </p:nvSpPr>
        <p:spPr>
          <a:xfrm>
            <a:off x="12306463" y="5340328"/>
            <a:ext cx="571133" cy="4315567"/>
          </a:xfrm>
          <a:prstGeom prst="rect">
            <a:avLst/>
          </a:prstGeom>
          <a:solidFill>
            <a:srgbClr val="262626"/>
          </a:solidFill>
          <a:ln>
            <a:noFill/>
          </a:ln>
        </p:spPr>
        <p:txBody>
          <a:bodyPr spcFirstLastPara="1" wrap="square" lIns="132058" tIns="132058" rIns="132058" bIns="132058" anchor="t" anchorCtr="0">
            <a:noAutofit/>
          </a:bodyPr>
          <a:lstStyle/>
          <a:p>
            <a:endParaRPr sz="6000">
              <a:latin typeface="+mj-lt"/>
            </a:endParaRPr>
          </a:p>
        </p:txBody>
      </p:sp>
      <p:pic>
        <p:nvPicPr>
          <p:cNvPr id="6" name="Picture 5">
            <a:extLst>
              <a:ext uri="{FF2B5EF4-FFF2-40B4-BE49-F238E27FC236}">
                <a16:creationId xmlns:a16="http://schemas.microsoft.com/office/drawing/2014/main" id="{DEBC959F-83C3-5F4B-9210-30BE3CB4C0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09" y="877095"/>
            <a:ext cx="6606791" cy="357188"/>
          </a:xfrm>
          <a:prstGeom prst="rect">
            <a:avLst/>
          </a:prstGeom>
        </p:spPr>
      </p:pic>
      <p:sp>
        <p:nvSpPr>
          <p:cNvPr id="7" name="TextBox 6">
            <a:extLst>
              <a:ext uri="{FF2B5EF4-FFF2-40B4-BE49-F238E27FC236}">
                <a16:creationId xmlns:a16="http://schemas.microsoft.com/office/drawing/2014/main" id="{C1A6B846-5037-4B4C-BB75-5E16D91B616B}"/>
              </a:ext>
            </a:extLst>
          </p:cNvPr>
          <p:cNvSpPr txBox="1"/>
          <p:nvPr/>
        </p:nvSpPr>
        <p:spPr>
          <a:xfrm>
            <a:off x="449666" y="1404490"/>
            <a:ext cx="6021472" cy="3108543"/>
          </a:xfrm>
          <a:prstGeom prst="rect">
            <a:avLst/>
          </a:prstGeom>
          <a:noFill/>
        </p:spPr>
        <p:txBody>
          <a:bodyPr wrap="square" rtlCol="0">
            <a:spAutoFit/>
          </a:bodyPr>
          <a:lstStyle/>
          <a:p>
            <a:r>
              <a:rPr lang="en-US" b="1" dirty="0">
                <a:latin typeface="Avenir Next" panose="020B0503020202020204" pitchFamily="34" charset="0"/>
              </a:rPr>
              <a:t>Activity 2A</a:t>
            </a:r>
          </a:p>
          <a:p>
            <a:endParaRPr lang="en-US" dirty="0">
              <a:latin typeface="Avenir Next" panose="020B0503020202020204" pitchFamily="34" charset="0"/>
            </a:endParaRPr>
          </a:p>
          <a:p>
            <a:r>
              <a:rPr lang="en-AU" dirty="0">
                <a:latin typeface="Avenir Next" panose="020B0503020202020204" pitchFamily="34" charset="0"/>
              </a:rPr>
              <a:t>Answer the following questions:</a:t>
            </a:r>
          </a:p>
          <a:p>
            <a:pPr lvl="0"/>
            <a:endParaRPr lang="en-AU" dirty="0">
              <a:latin typeface="Avenir Next" panose="020B0503020202020204" pitchFamily="34" charset="0"/>
            </a:endParaRPr>
          </a:p>
          <a:p>
            <a:pPr lvl="0"/>
            <a:r>
              <a:rPr lang="en-AU" dirty="0">
                <a:latin typeface="Avenir Next" panose="020B0503020202020204" pitchFamily="34" charset="0"/>
              </a:rPr>
              <a:t>1. Who eats blueberries? </a:t>
            </a:r>
          </a:p>
          <a:p>
            <a:r>
              <a:rPr lang="en-AU" dirty="0">
                <a:latin typeface="Avenir Next" panose="020B0503020202020204" pitchFamily="34" charset="0"/>
              </a:rPr>
              <a:t> </a:t>
            </a:r>
          </a:p>
          <a:p>
            <a:r>
              <a:rPr lang="en-AU" dirty="0">
                <a:latin typeface="Avenir Next" panose="020B0503020202020204" pitchFamily="34" charset="0"/>
              </a:rPr>
              <a:t> </a:t>
            </a:r>
          </a:p>
          <a:p>
            <a:pPr lvl="0"/>
            <a:r>
              <a:rPr lang="en-AU" dirty="0">
                <a:latin typeface="Avenir Next" panose="020B0503020202020204" pitchFamily="34" charset="0"/>
              </a:rPr>
              <a:t>2. What did the plant and farm look like? </a:t>
            </a:r>
          </a:p>
          <a:p>
            <a:r>
              <a:rPr lang="en-AU" dirty="0">
                <a:latin typeface="Avenir Next" panose="020B0503020202020204" pitchFamily="34" charset="0"/>
              </a:rPr>
              <a:t> </a:t>
            </a:r>
          </a:p>
          <a:p>
            <a:r>
              <a:rPr lang="en-AU" dirty="0">
                <a:latin typeface="Avenir Next" panose="020B0503020202020204" pitchFamily="34" charset="0"/>
              </a:rPr>
              <a:t> </a:t>
            </a:r>
          </a:p>
          <a:p>
            <a:pPr lvl="0"/>
            <a:r>
              <a:rPr lang="en-AU" dirty="0">
                <a:latin typeface="Avenir Next" panose="020B0503020202020204" pitchFamily="34" charset="0"/>
              </a:rPr>
              <a:t>3. What challenges do you think he was talking about? </a:t>
            </a:r>
          </a:p>
          <a:p>
            <a:r>
              <a:rPr lang="en-AU" dirty="0">
                <a:latin typeface="Avenir Next" panose="020B0503020202020204" pitchFamily="34" charset="0"/>
              </a:rPr>
              <a:t> </a:t>
            </a:r>
          </a:p>
          <a:p>
            <a:r>
              <a:rPr lang="en-AU" dirty="0">
                <a:latin typeface="Avenir Next" panose="020B0503020202020204" pitchFamily="34" charset="0"/>
              </a:rPr>
              <a:t> </a:t>
            </a:r>
          </a:p>
          <a:p>
            <a:pPr lvl="0"/>
            <a:r>
              <a:rPr lang="en-AU" dirty="0">
                <a:latin typeface="Avenir Next" panose="020B0503020202020204" pitchFamily="34" charset="0"/>
              </a:rPr>
              <a:t>4. Where is his blueberry farm? </a:t>
            </a:r>
          </a:p>
        </p:txBody>
      </p:sp>
      <p:sp>
        <p:nvSpPr>
          <p:cNvPr id="8" name="TextBox 7">
            <a:extLst>
              <a:ext uri="{FF2B5EF4-FFF2-40B4-BE49-F238E27FC236}">
                <a16:creationId xmlns:a16="http://schemas.microsoft.com/office/drawing/2014/main" id="{BD2C3F46-5912-B645-BA4C-A805099566CB}"/>
              </a:ext>
            </a:extLst>
          </p:cNvPr>
          <p:cNvSpPr txBox="1"/>
          <p:nvPr/>
        </p:nvSpPr>
        <p:spPr>
          <a:xfrm>
            <a:off x="449666" y="426125"/>
            <a:ext cx="3676453" cy="369332"/>
          </a:xfrm>
          <a:prstGeom prst="rect">
            <a:avLst/>
          </a:prstGeom>
          <a:noFill/>
        </p:spPr>
        <p:txBody>
          <a:bodyPr wrap="square" rtlCol="0">
            <a:spAutoFit/>
          </a:bodyPr>
          <a:lstStyle/>
          <a:p>
            <a:r>
              <a:rPr lang="en-US" sz="1800" b="1" dirty="0">
                <a:solidFill>
                  <a:srgbClr val="4E8F00"/>
                </a:solidFill>
              </a:rPr>
              <a:t>LESSON 2</a:t>
            </a:r>
          </a:p>
        </p:txBody>
      </p:sp>
      <p:sp>
        <p:nvSpPr>
          <p:cNvPr id="10" name="TextBox 9">
            <a:extLst>
              <a:ext uri="{FF2B5EF4-FFF2-40B4-BE49-F238E27FC236}">
                <a16:creationId xmlns:a16="http://schemas.microsoft.com/office/drawing/2014/main" id="{797A3612-2646-7749-82D2-52D00685225A}"/>
              </a:ext>
            </a:extLst>
          </p:cNvPr>
          <p:cNvSpPr txBox="1"/>
          <p:nvPr/>
        </p:nvSpPr>
        <p:spPr>
          <a:xfrm>
            <a:off x="449666" y="4820455"/>
            <a:ext cx="6021472" cy="3754874"/>
          </a:xfrm>
          <a:prstGeom prst="rect">
            <a:avLst/>
          </a:prstGeom>
          <a:noFill/>
        </p:spPr>
        <p:txBody>
          <a:bodyPr wrap="square" rtlCol="0">
            <a:spAutoFit/>
          </a:bodyPr>
          <a:lstStyle/>
          <a:p>
            <a:r>
              <a:rPr lang="en-US" b="1" dirty="0">
                <a:latin typeface="Avenir Next" panose="020B0503020202020204" pitchFamily="34" charset="0"/>
              </a:rPr>
              <a:t>Activity 2B</a:t>
            </a:r>
          </a:p>
          <a:p>
            <a:endParaRPr lang="en-US" dirty="0">
              <a:latin typeface="Avenir Next" panose="020B0503020202020204" pitchFamily="34" charset="0"/>
            </a:endParaRPr>
          </a:p>
          <a:p>
            <a:r>
              <a:rPr lang="en-AU" dirty="0">
                <a:latin typeface="Avenir Next" panose="020B0503020202020204" pitchFamily="34" charset="0"/>
              </a:rPr>
              <a:t>Mark on the blank Australian map where these are located using either an atlas or an online map. Make sure the BOLTSS mapping format is implemented (Border, Orientation, Legend, Title, Scale, Source).</a:t>
            </a:r>
          </a:p>
          <a:p>
            <a:endParaRPr lang="en-AU" dirty="0">
              <a:latin typeface="Avenir Next" panose="020B0503020202020204" pitchFamily="34" charset="0"/>
            </a:endParaRPr>
          </a:p>
          <a:p>
            <a:r>
              <a:rPr lang="en-AU" dirty="0">
                <a:latin typeface="Avenir Next" panose="020B0503020202020204" pitchFamily="34" charset="0"/>
              </a:rPr>
              <a:t>Locations:</a:t>
            </a:r>
          </a:p>
          <a:p>
            <a:endParaRPr lang="en-AU" dirty="0">
              <a:latin typeface="Avenir Next" panose="020B0503020202020204" pitchFamily="34" charset="0"/>
            </a:endParaRPr>
          </a:p>
          <a:p>
            <a:pPr marL="228600" indent="-228600">
              <a:buFont typeface="+mj-lt"/>
              <a:buAutoNum type="arabicPeriod"/>
            </a:pPr>
            <a:r>
              <a:rPr lang="en-AU" dirty="0">
                <a:latin typeface="Avenir Next" panose="020B0503020202020204" pitchFamily="34" charset="0"/>
              </a:rPr>
              <a:t>Atherton, Queensland – April - September</a:t>
            </a:r>
          </a:p>
          <a:p>
            <a:pPr marL="228600" indent="-228600">
              <a:buFont typeface="+mj-lt"/>
              <a:buAutoNum type="arabicPeriod"/>
            </a:pPr>
            <a:r>
              <a:rPr lang="en-AU" dirty="0">
                <a:latin typeface="Avenir Next" panose="020B0503020202020204" pitchFamily="34" charset="0"/>
              </a:rPr>
              <a:t>Bundaberg/</a:t>
            </a:r>
            <a:r>
              <a:rPr lang="en-AU" dirty="0" err="1">
                <a:latin typeface="Avenir Next" panose="020B0503020202020204" pitchFamily="34" charset="0"/>
              </a:rPr>
              <a:t>Munduberra</a:t>
            </a:r>
            <a:r>
              <a:rPr lang="en-AU" dirty="0">
                <a:latin typeface="Avenir Next" panose="020B0503020202020204" pitchFamily="34" charset="0"/>
              </a:rPr>
              <a:t> Queensland - May - October</a:t>
            </a:r>
          </a:p>
          <a:p>
            <a:pPr marL="228600" indent="-228600">
              <a:buFont typeface="+mj-lt"/>
              <a:buAutoNum type="arabicPeriod"/>
            </a:pPr>
            <a:r>
              <a:rPr lang="en-AU" dirty="0">
                <a:latin typeface="Avenir Next" panose="020B0503020202020204" pitchFamily="34" charset="0"/>
              </a:rPr>
              <a:t>Coffs Harbour/Northern Rivers New South Wales – June - February</a:t>
            </a:r>
          </a:p>
          <a:p>
            <a:pPr marL="228600" indent="-228600">
              <a:buFont typeface="+mj-lt"/>
              <a:buAutoNum type="arabicPeriod"/>
            </a:pPr>
            <a:r>
              <a:rPr lang="en-AU" dirty="0">
                <a:latin typeface="Avenir Next" panose="020B0503020202020204" pitchFamily="34" charset="0"/>
              </a:rPr>
              <a:t>Tumbarumba New South Wales – January - March</a:t>
            </a:r>
          </a:p>
          <a:p>
            <a:pPr marL="228600" indent="-228600">
              <a:buFont typeface="+mj-lt"/>
              <a:buAutoNum type="arabicPeriod"/>
            </a:pPr>
            <a:r>
              <a:rPr lang="en-AU" dirty="0">
                <a:latin typeface="Avenir Next" panose="020B0503020202020204" pitchFamily="34" charset="0"/>
              </a:rPr>
              <a:t>Victoria – December - February</a:t>
            </a:r>
          </a:p>
          <a:p>
            <a:pPr marL="228600" indent="-228600">
              <a:buFont typeface="+mj-lt"/>
              <a:buAutoNum type="arabicPeriod"/>
            </a:pPr>
            <a:r>
              <a:rPr lang="en-AU" dirty="0">
                <a:latin typeface="Avenir Next" panose="020B0503020202020204" pitchFamily="34" charset="0"/>
              </a:rPr>
              <a:t>Tasmania – January - April</a:t>
            </a:r>
          </a:p>
          <a:p>
            <a:pPr marL="228600" indent="-228600">
              <a:buFont typeface="+mj-lt"/>
              <a:buAutoNum type="arabicPeriod"/>
            </a:pPr>
            <a:r>
              <a:rPr lang="en-AU" dirty="0">
                <a:latin typeface="Avenir Next" panose="020B0503020202020204" pitchFamily="34" charset="0"/>
              </a:rPr>
              <a:t>Margaret River, Western Australia – November - March</a:t>
            </a:r>
          </a:p>
          <a:p>
            <a:pPr marL="228600" indent="-228600">
              <a:buFont typeface="+mj-lt"/>
              <a:buAutoNum type="arabicPeriod"/>
            </a:pPr>
            <a:r>
              <a:rPr lang="en-AU" dirty="0">
                <a:latin typeface="Avenir Next" panose="020B0503020202020204" pitchFamily="34" charset="0"/>
              </a:rPr>
              <a:t>Geraldton West, Western Australia – June - November</a:t>
            </a:r>
          </a:p>
          <a:p>
            <a:pPr marL="228600" indent="-228600">
              <a:buFont typeface="+mj-lt"/>
              <a:buAutoNum type="arabicPeriod"/>
            </a:pPr>
            <a:r>
              <a:rPr lang="en-AU" dirty="0">
                <a:latin typeface="Avenir Next" panose="020B0503020202020204" pitchFamily="34" charset="0"/>
              </a:rPr>
              <a:t>SE South Australia – December – March</a:t>
            </a:r>
          </a:p>
        </p:txBody>
      </p:sp>
      <p:pic>
        <p:nvPicPr>
          <p:cNvPr id="11" name="Picture 10" descr="A group of tomatoes&#10;&#10;Description automatically generated with low confidence">
            <a:extLst>
              <a:ext uri="{FF2B5EF4-FFF2-40B4-BE49-F238E27FC236}">
                <a16:creationId xmlns:a16="http://schemas.microsoft.com/office/drawing/2014/main" id="{93CFA43D-89BE-B142-B104-6F33ED6218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630" y="8649677"/>
            <a:ext cx="2617596" cy="1163376"/>
          </a:xfrm>
          <a:prstGeom prst="rect">
            <a:avLst/>
          </a:prstGeom>
        </p:spPr>
      </p:pic>
    </p:spTree>
    <p:extLst>
      <p:ext uri="{BB962C8B-B14F-4D97-AF65-F5344CB8AC3E}">
        <p14:creationId xmlns:p14="http://schemas.microsoft.com/office/powerpoint/2010/main" val="886584565"/>
      </p:ext>
    </p:extLst>
  </p:cSld>
  <p:clrMapOvr>
    <a:masterClrMapping/>
  </p:clrMapOvr>
</p:sld>
</file>

<file path=ppt/theme/theme1.xml><?xml version="1.0" encoding="utf-8"?>
<a:theme xmlns:a="http://schemas.openxmlformats.org/drawingml/2006/main" name="0071_Scrapbook_Template_SlidesMania">
  <a:themeElements>
    <a:clrScheme name="Papel">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1768</TotalTime>
  <Words>2842</Words>
  <Application>Microsoft Macintosh PowerPoint</Application>
  <PresentationFormat>A4 Paper (210x297 mm)</PresentationFormat>
  <Paragraphs>590</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Symbol</vt:lpstr>
      <vt:lpstr>DIN Alternate</vt:lpstr>
      <vt:lpstr>Montserrat</vt:lpstr>
      <vt:lpstr>Calibri</vt:lpstr>
      <vt:lpstr>Avenir Next</vt:lpstr>
      <vt:lpstr>Barlow Condensed</vt:lpstr>
      <vt:lpstr>Arial</vt:lpstr>
      <vt:lpstr>0071_Scrapbook_Template_SlidesMania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 Hauck</cp:lastModifiedBy>
  <cp:revision>48</cp:revision>
  <cp:lastPrinted>2021-08-03T01:11:12Z</cp:lastPrinted>
  <dcterms:modified xsi:type="dcterms:W3CDTF">2021-08-26T00:12:55Z</dcterms:modified>
</cp:coreProperties>
</file>